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2"/>
  </p:notesMasterIdLst>
  <p:handoutMasterIdLst>
    <p:handoutMasterId r:id="rId33"/>
  </p:handoutMasterIdLst>
  <p:sldIdLst>
    <p:sldId id="257" r:id="rId2"/>
    <p:sldId id="349" r:id="rId3"/>
    <p:sldId id="317" r:id="rId4"/>
    <p:sldId id="2781" r:id="rId5"/>
    <p:sldId id="2780" r:id="rId6"/>
    <p:sldId id="2782" r:id="rId7"/>
    <p:sldId id="2801" r:id="rId8"/>
    <p:sldId id="2803" r:id="rId9"/>
    <p:sldId id="2805" r:id="rId10"/>
    <p:sldId id="2799" r:id="rId11"/>
    <p:sldId id="2793" r:id="rId12"/>
    <p:sldId id="2795" r:id="rId13"/>
    <p:sldId id="2819" r:id="rId14"/>
    <p:sldId id="2820" r:id="rId15"/>
    <p:sldId id="2813" r:id="rId16"/>
    <p:sldId id="2811" r:id="rId17"/>
    <p:sldId id="2814" r:id="rId18"/>
    <p:sldId id="2791" r:id="rId19"/>
    <p:sldId id="2822" r:id="rId20"/>
    <p:sldId id="2790" r:id="rId21"/>
    <p:sldId id="2816" r:id="rId22"/>
    <p:sldId id="2823" r:id="rId23"/>
    <p:sldId id="2808" r:id="rId24"/>
    <p:sldId id="2792" r:id="rId25"/>
    <p:sldId id="2810" r:id="rId26"/>
    <p:sldId id="2815" r:id="rId27"/>
    <p:sldId id="2821" r:id="rId28"/>
    <p:sldId id="2825" r:id="rId29"/>
    <p:sldId id="2826" r:id="rId30"/>
    <p:sldId id="27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5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8" autoAdjust="0"/>
    <p:restoredTop sz="94660"/>
  </p:normalViewPr>
  <p:slideViewPr>
    <p:cSldViewPr snapToGrid="0" showGuides="1">
      <p:cViewPr>
        <p:scale>
          <a:sx n="80" d="100"/>
          <a:sy n="80" d="100"/>
        </p:scale>
        <p:origin x="342" y="60"/>
      </p:cViewPr>
      <p:guideLst>
        <p:guide orient="horz" pos="2159"/>
        <p:guide pos="385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8/29/2025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8C45B-8B5A-4048-9CAA-5F7FF1EF5011}" type="datetimeFigureOut">
              <a:rPr lang="en-US" smtClean="0"/>
              <a:t>8/29/2025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01E96-1E23-4040-9167-AC4D24B42DCD}" type="slidenum">
              <a:rPr lang="en-US" smtClean="0"/>
              <a:t>‹#›</a:t>
            </a:fld>
            <a:endParaRPr 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Slide Number Placeholder 3"/>
          <p:cNvSpPr>
            <a:spLocks noGrp="1"/>
          </p:cNvSpPr>
          <p:nvPr>
            <p:ph type="sldNum" sz="quarter" idx="5"/>
          </p:nvPr>
        </p:nvSpPr>
        <p:spPr/>
        <p:txBody>
          <a:bodyPr/>
          <a:lstStyle/>
          <a:p>
            <a:fld id="{C3201E96-1E23-4040-9167-AC4D24B42DCD}"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058439-6512-4594-A388-C822DB76DD6F}" type="datetime1">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6AB3-C45F-491D-AB02-B8765E5CFF56}"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58439-6512-4594-A388-C822DB76DD6F}" type="datetime1">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6AB3-C45F-491D-AB02-B8765E5CFF56}"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58439-6512-4594-A388-C822DB76DD6F}" type="datetime1">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6AB3-C45F-491D-AB02-B8765E5CFF56}" type="slidenum">
              <a:rPr lang="en-US" smtClean="0"/>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YPEFACE MYRIAD PRO">
    <p:spTree>
      <p:nvGrpSpPr>
        <p:cNvPr id="1" name=""/>
        <p:cNvGrpSpPr/>
        <p:nvPr/>
      </p:nvGrpSpPr>
      <p:grpSpPr>
        <a:xfrm>
          <a:off x="0" y="0"/>
          <a:ext cx="0" cy="0"/>
          <a:chOff x="0" y="0"/>
          <a:chExt cx="0" cy="0"/>
        </a:xfrm>
      </p:grpSpPr>
      <p:sp>
        <p:nvSpPr>
          <p:cNvPr id="13" name="Text Placeholder 3"/>
          <p:cNvSpPr>
            <a:spLocks noGrp="1"/>
          </p:cNvSpPr>
          <p:nvPr>
            <p:ph type="body" sz="quarter" idx="15" hasCustomPrompt="1"/>
          </p:nvPr>
        </p:nvSpPr>
        <p:spPr>
          <a:xfrm>
            <a:off x="4295436" y="979492"/>
            <a:ext cx="3608840" cy="2522991"/>
          </a:xfrm>
          <a:prstGeom prst="rect">
            <a:avLst/>
          </a:prstGeom>
        </p:spPr>
        <p:txBody>
          <a:bodyPr/>
          <a:lstStyle>
            <a:lvl1pPr marL="0" indent="0">
              <a:buNone/>
              <a:defRPr sz="1200" baseline="0">
                <a:latin typeface="Myriad Pro Light" panose="020B0403030403020204" pitchFamily="34" charset="0"/>
              </a:defRPr>
            </a:lvl1pPr>
          </a:lstStyle>
          <a:p>
            <a:pPr lvl="0"/>
            <a:r>
              <a:rPr lang="en-US" dirty="0"/>
              <a:t>Myriad Pro Light</a:t>
            </a:r>
          </a:p>
          <a:p>
            <a:pPr lvl="0"/>
            <a:r>
              <a:rPr lang="en-US" dirty="0"/>
              <a:t>ABCDEFGHIJKLMNOPQRSTUVWXYZ</a:t>
            </a:r>
          </a:p>
          <a:p>
            <a:pPr lvl="0"/>
            <a:r>
              <a:rPr lang="en-US" dirty="0" err="1"/>
              <a:t>abcdefghijklmnopqrstuvwxyz</a:t>
            </a:r>
            <a:endParaRPr lang="en-US" dirty="0"/>
          </a:p>
          <a:p>
            <a:pPr lvl="0"/>
            <a:r>
              <a:rPr lang="en-US" dirty="0"/>
              <a:t>1234567890 (.,;:?!@%&amp;-*)</a:t>
            </a:r>
          </a:p>
        </p:txBody>
      </p:sp>
      <p:sp>
        <p:nvSpPr>
          <p:cNvPr id="18" name="Text Placeholder 3"/>
          <p:cNvSpPr>
            <a:spLocks noGrp="1"/>
          </p:cNvSpPr>
          <p:nvPr>
            <p:ph type="body" sz="quarter" idx="19" hasCustomPrompt="1"/>
          </p:nvPr>
        </p:nvSpPr>
        <p:spPr>
          <a:xfrm>
            <a:off x="647247" y="979487"/>
            <a:ext cx="3608840" cy="5249864"/>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sz="1050" baseline="0">
                <a:latin typeface="Myriad Pro Light" panose="020B0403030403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lang="en-US" dirty="0"/>
              <a:t>Which comes in a variety of weights…</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lang="en-US" dirty="0"/>
              <a:t>Headlines should always be set using Myriad Pro Bold or Black and will be effective particularly when all set in caps. Body copy should always be set using Myriad Pro Regular or Light. Italic version of this font can be used for emphasis when needed and should never be used for main body copy, subheads or headlines.</a:t>
            </a:r>
          </a:p>
          <a:p>
            <a:pPr lvl="0"/>
            <a:endParaRPr lang="en-US" dirty="0"/>
          </a:p>
        </p:txBody>
      </p:sp>
      <p:sp>
        <p:nvSpPr>
          <p:cNvPr id="19" name="Text Placeholder 3"/>
          <p:cNvSpPr>
            <a:spLocks noGrp="1"/>
          </p:cNvSpPr>
          <p:nvPr>
            <p:ph type="body" sz="quarter" idx="20" hasCustomPrompt="1"/>
          </p:nvPr>
        </p:nvSpPr>
        <p:spPr>
          <a:xfrm>
            <a:off x="4295436" y="3706364"/>
            <a:ext cx="3608840" cy="2522991"/>
          </a:xfrm>
          <a:prstGeom prst="rect">
            <a:avLst/>
          </a:prstGeom>
        </p:spPr>
        <p:txBody>
          <a:bodyPr/>
          <a:lstStyle>
            <a:lvl1pPr marL="0" indent="0">
              <a:buNone/>
              <a:defRPr sz="1200" baseline="0">
                <a:latin typeface="Myriad Pro Black" panose="020B0803030403020204" pitchFamily="34" charset="0"/>
              </a:defRPr>
            </a:lvl1pPr>
          </a:lstStyle>
          <a:p>
            <a:pPr lvl="0"/>
            <a:r>
              <a:rPr lang="en-US" dirty="0"/>
              <a:t>Myriad Pro Black</a:t>
            </a:r>
          </a:p>
          <a:p>
            <a:pPr lvl="0"/>
            <a:r>
              <a:rPr lang="en-US" dirty="0"/>
              <a:t>ABCDEFGHIJKLMNOPQRSTUVWXYZ</a:t>
            </a:r>
          </a:p>
          <a:p>
            <a:pPr lvl="0"/>
            <a:r>
              <a:rPr lang="en-US" dirty="0" err="1"/>
              <a:t>abcdefghijklmnopqrstuvwxyz</a:t>
            </a:r>
            <a:endParaRPr lang="en-US" dirty="0"/>
          </a:p>
          <a:p>
            <a:pPr lvl="0"/>
            <a:r>
              <a:rPr lang="en-US" dirty="0"/>
              <a:t>1234567890 (.,;:?!@%&amp;-*)</a:t>
            </a:r>
          </a:p>
        </p:txBody>
      </p:sp>
      <p:sp>
        <p:nvSpPr>
          <p:cNvPr id="21" name="Text Placeholder 3"/>
          <p:cNvSpPr>
            <a:spLocks noGrp="1"/>
          </p:cNvSpPr>
          <p:nvPr>
            <p:ph type="body" sz="quarter" idx="22" hasCustomPrompt="1"/>
          </p:nvPr>
        </p:nvSpPr>
        <p:spPr>
          <a:xfrm>
            <a:off x="7943625" y="3697974"/>
            <a:ext cx="3608840" cy="2522991"/>
          </a:xfrm>
          <a:prstGeom prst="rect">
            <a:avLst/>
          </a:prstGeom>
        </p:spPr>
        <p:txBody>
          <a:bodyPr/>
          <a:lstStyle>
            <a:lvl1pPr marL="0" indent="0">
              <a:buNone/>
              <a:defRPr sz="1200" i="1" baseline="0">
                <a:latin typeface="Myriad Pro" panose="020B0503030403020204" pitchFamily="34" charset="0"/>
              </a:defRPr>
            </a:lvl1pPr>
          </a:lstStyle>
          <a:p>
            <a:pPr lvl="0"/>
            <a:r>
              <a:rPr lang="en-US" dirty="0"/>
              <a:t>Myriad Pro Italic</a:t>
            </a:r>
          </a:p>
          <a:p>
            <a:pPr lvl="0"/>
            <a:r>
              <a:rPr lang="en-US" dirty="0"/>
              <a:t>ABCDEFGHIJKLMNOPQRSTUVWXYZ</a:t>
            </a:r>
          </a:p>
          <a:p>
            <a:pPr lvl="0"/>
            <a:r>
              <a:rPr lang="en-US" dirty="0" err="1"/>
              <a:t>abcdefghijklmnopqrstuvwxyz</a:t>
            </a:r>
            <a:endParaRPr lang="en-US" dirty="0"/>
          </a:p>
          <a:p>
            <a:pPr lvl="0"/>
            <a:r>
              <a:rPr lang="en-US" dirty="0"/>
              <a:t>1234567890 (.,;:?!@%&amp;-*)</a:t>
            </a:r>
          </a:p>
        </p:txBody>
      </p:sp>
      <p:sp>
        <p:nvSpPr>
          <p:cNvPr id="22" name="Text Placeholder 3"/>
          <p:cNvSpPr>
            <a:spLocks noGrp="1"/>
          </p:cNvSpPr>
          <p:nvPr>
            <p:ph type="body" sz="quarter" idx="23" hasCustomPrompt="1"/>
          </p:nvPr>
        </p:nvSpPr>
        <p:spPr>
          <a:xfrm>
            <a:off x="7943625" y="979491"/>
            <a:ext cx="3608840" cy="2522991"/>
          </a:xfrm>
          <a:prstGeom prst="rect">
            <a:avLst/>
          </a:prstGeom>
        </p:spPr>
        <p:txBody>
          <a:bodyPr/>
          <a:lstStyle>
            <a:lvl1pPr marL="0" indent="0">
              <a:buNone/>
              <a:defRPr sz="1200" baseline="0">
                <a:latin typeface="Myriad Pro" panose="020B0503030403020204" pitchFamily="34" charset="0"/>
              </a:defRPr>
            </a:lvl1pPr>
          </a:lstStyle>
          <a:p>
            <a:pPr lvl="0"/>
            <a:r>
              <a:rPr lang="en-US" dirty="0"/>
              <a:t>Myriad Pro Regular</a:t>
            </a:r>
          </a:p>
          <a:p>
            <a:pPr lvl="0"/>
            <a:r>
              <a:rPr lang="en-US" dirty="0"/>
              <a:t>ABCDEFGHIJKLMNOPQRSTUVWXYZ</a:t>
            </a:r>
          </a:p>
          <a:p>
            <a:pPr lvl="0"/>
            <a:r>
              <a:rPr lang="en-US" dirty="0" err="1"/>
              <a:t>abcdefghijklmnopqrstuvwxyz</a:t>
            </a:r>
            <a:endParaRPr lang="en-US" dirty="0"/>
          </a:p>
          <a:p>
            <a:pPr lvl="0"/>
            <a:r>
              <a:rPr lang="en-US" dirty="0"/>
              <a:t>1234567890 (.,;:?!@%&amp;-*)</a:t>
            </a:r>
          </a:p>
        </p:txBody>
      </p:sp>
      <p:sp>
        <p:nvSpPr>
          <p:cNvPr id="23" name="Text Placeholder 3"/>
          <p:cNvSpPr>
            <a:spLocks noGrp="1"/>
          </p:cNvSpPr>
          <p:nvPr>
            <p:ph type="body" sz="quarter" idx="24" hasCustomPrompt="1"/>
          </p:nvPr>
        </p:nvSpPr>
        <p:spPr>
          <a:xfrm>
            <a:off x="647246" y="473533"/>
            <a:ext cx="10905219" cy="440871"/>
          </a:xfrm>
          <a:prstGeom prst="rect">
            <a:avLst/>
          </a:prstGeom>
        </p:spPr>
        <p:txBody>
          <a:bodyPr/>
          <a:lstStyle>
            <a:lvl1pPr marL="0" indent="0">
              <a:buNone/>
              <a:defRPr sz="2400" b="1" baseline="0">
                <a:solidFill>
                  <a:srgbClr val="45C2C5"/>
                </a:solidFill>
                <a:latin typeface="Myriad Pro" panose="020B0503030403020204" pitchFamily="34" charset="0"/>
              </a:defRPr>
            </a:lvl1pPr>
          </a:lstStyle>
          <a:p>
            <a:pPr lvl="0"/>
            <a:r>
              <a:rPr lang="en-US" dirty="0"/>
              <a:t>TYPEFACE MYRIAD PRO </a:t>
            </a: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15"/>
          <p:cNvSpPr txBox="1">
            <a:spLocks noGrp="1"/>
          </p:cNvSpPr>
          <p:nvPr>
            <p:ph type="title"/>
          </p:nvPr>
        </p:nvSpPr>
        <p:spPr>
          <a:xfrm>
            <a:off x="415600" y="593367"/>
            <a:ext cx="11360800" cy="763600"/>
          </a:xfrm>
          <a:prstGeom prst="rect">
            <a:avLst/>
          </a:prstGeom>
          <a:noFill/>
          <a:ln>
            <a:noFill/>
          </a:ln>
        </p:spPr>
        <p:txBody>
          <a:bodyPr spcFirstLastPara="1" wrap="square" lIns="121897" tIns="121897" rIns="121897" bIns="121897"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5"/>
          <p:cNvSpPr txBox="1">
            <a:spLocks noGrp="1"/>
          </p:cNvSpPr>
          <p:nvPr>
            <p:ph type="body" idx="1"/>
          </p:nvPr>
        </p:nvSpPr>
        <p:spPr>
          <a:xfrm>
            <a:off x="415600" y="1536633"/>
            <a:ext cx="11360800" cy="4555200"/>
          </a:xfrm>
          <a:prstGeom prst="rect">
            <a:avLst/>
          </a:prstGeom>
          <a:noFill/>
          <a:ln>
            <a:noFill/>
          </a:ln>
        </p:spPr>
        <p:txBody>
          <a:bodyPr spcFirstLastPara="1" wrap="square" lIns="121897" tIns="121897" rIns="121897" bIns="121897" anchor="t" anchorCtr="0">
            <a:noAutofit/>
          </a:bodyPr>
          <a:lstStyle>
            <a:lvl1pPr marL="609600" lvl="0" indent="-457200" algn="l">
              <a:lnSpc>
                <a:spcPct val="115000"/>
              </a:lnSpc>
              <a:spcBef>
                <a:spcPts val="0"/>
              </a:spcBef>
              <a:spcAft>
                <a:spcPts val="0"/>
              </a:spcAft>
              <a:buSzPts val="1800"/>
              <a:buChar char="●"/>
              <a:defRPr/>
            </a:lvl1pPr>
            <a:lvl2pPr marL="1219200" lvl="1" indent="-423545" algn="l">
              <a:lnSpc>
                <a:spcPct val="115000"/>
              </a:lnSpc>
              <a:spcBef>
                <a:spcPts val="2135"/>
              </a:spcBef>
              <a:spcAft>
                <a:spcPts val="0"/>
              </a:spcAft>
              <a:buSzPts val="1400"/>
              <a:buChar char="○"/>
              <a:defRPr/>
            </a:lvl2pPr>
            <a:lvl3pPr marL="1828800" lvl="2" indent="-423545" algn="l">
              <a:lnSpc>
                <a:spcPct val="115000"/>
              </a:lnSpc>
              <a:spcBef>
                <a:spcPts val="2135"/>
              </a:spcBef>
              <a:spcAft>
                <a:spcPts val="0"/>
              </a:spcAft>
              <a:buSzPts val="1400"/>
              <a:buChar char="■"/>
              <a:defRPr/>
            </a:lvl3pPr>
            <a:lvl4pPr marL="2438400" lvl="3" indent="-423545" algn="l">
              <a:lnSpc>
                <a:spcPct val="115000"/>
              </a:lnSpc>
              <a:spcBef>
                <a:spcPts val="2135"/>
              </a:spcBef>
              <a:spcAft>
                <a:spcPts val="0"/>
              </a:spcAft>
              <a:buSzPts val="1400"/>
              <a:buChar char="●"/>
              <a:defRPr/>
            </a:lvl4pPr>
            <a:lvl5pPr marL="3048000" lvl="4" indent="-423545" algn="l">
              <a:lnSpc>
                <a:spcPct val="115000"/>
              </a:lnSpc>
              <a:spcBef>
                <a:spcPts val="2135"/>
              </a:spcBef>
              <a:spcAft>
                <a:spcPts val="0"/>
              </a:spcAft>
              <a:buSzPts val="1400"/>
              <a:buChar char="○"/>
              <a:defRPr/>
            </a:lvl5pPr>
            <a:lvl6pPr marL="3657600" lvl="5" indent="-423545" algn="l">
              <a:lnSpc>
                <a:spcPct val="115000"/>
              </a:lnSpc>
              <a:spcBef>
                <a:spcPts val="2135"/>
              </a:spcBef>
              <a:spcAft>
                <a:spcPts val="0"/>
              </a:spcAft>
              <a:buSzPts val="1400"/>
              <a:buChar char="■"/>
              <a:defRPr/>
            </a:lvl6pPr>
            <a:lvl7pPr marL="4267200" lvl="6" indent="-423545" algn="l">
              <a:lnSpc>
                <a:spcPct val="115000"/>
              </a:lnSpc>
              <a:spcBef>
                <a:spcPts val="2135"/>
              </a:spcBef>
              <a:spcAft>
                <a:spcPts val="0"/>
              </a:spcAft>
              <a:buSzPts val="1400"/>
              <a:buChar char="●"/>
              <a:defRPr/>
            </a:lvl7pPr>
            <a:lvl8pPr marL="4876800" lvl="7" indent="-423545" algn="l">
              <a:lnSpc>
                <a:spcPct val="115000"/>
              </a:lnSpc>
              <a:spcBef>
                <a:spcPts val="2135"/>
              </a:spcBef>
              <a:spcAft>
                <a:spcPts val="0"/>
              </a:spcAft>
              <a:buSzPts val="1400"/>
              <a:buChar char="○"/>
              <a:defRPr/>
            </a:lvl8pPr>
            <a:lvl9pPr marL="5486400" lvl="8" indent="-423545" algn="l">
              <a:lnSpc>
                <a:spcPct val="115000"/>
              </a:lnSpc>
              <a:spcBef>
                <a:spcPts val="2135"/>
              </a:spcBef>
              <a:spcAft>
                <a:spcPts val="2135"/>
              </a:spcAft>
              <a:buSzPts val="1400"/>
              <a:buChar char="■"/>
              <a:defRPr/>
            </a:lvl9pPr>
          </a:lstStyle>
          <a:p>
            <a:endParaRPr/>
          </a:p>
        </p:txBody>
      </p:sp>
      <p:sp>
        <p:nvSpPr>
          <p:cNvPr id="16" name="Google Shape;16;p15"/>
          <p:cNvSpPr txBox="1">
            <a:spLocks noGrp="1"/>
          </p:cNvSpPr>
          <p:nvPr>
            <p:ph type="sldNum" idx="12"/>
          </p:nvPr>
        </p:nvSpPr>
        <p:spPr>
          <a:xfrm>
            <a:off x="11296611" y="6217623"/>
            <a:ext cx="731600" cy="524800"/>
          </a:xfrm>
          <a:prstGeom prst="rect">
            <a:avLst/>
          </a:prstGeom>
          <a:noFill/>
          <a:ln>
            <a:noFill/>
          </a:ln>
        </p:spPr>
        <p:txBody>
          <a:bodyPr spcFirstLastPara="1" wrap="square" lIns="121897" tIns="121897" rIns="121897" bIns="121897" anchor="ctr" anchorCtr="0">
            <a:noAutofit/>
          </a:bodyPr>
          <a:lstStyle>
            <a:lvl1pPr marL="0" marR="0" lvl="0" indent="0" algn="r">
              <a:lnSpc>
                <a:spcPct val="100000"/>
              </a:lnSpc>
              <a:spcBef>
                <a:spcPts val="0"/>
              </a:spcBef>
              <a:spcAft>
                <a:spcPts val="0"/>
              </a:spcAft>
              <a:buClr>
                <a:srgbClr val="000000"/>
              </a:buClr>
              <a:buSzPts val="1000"/>
              <a:buFont typeface="Arial" panose="020B0604020202020204"/>
              <a:buNone/>
              <a:defRPr sz="13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3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3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3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3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3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3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3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3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58439-6512-4594-A388-C822DB76DD6F}" type="datetime1">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6AB3-C45F-491D-AB02-B8765E5CFF56}"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58439-6512-4594-A388-C822DB76DD6F}" type="datetime1">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76AB3-C45F-491D-AB02-B8765E5CFF56}"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058439-6512-4594-A388-C822DB76DD6F}" type="datetime1">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76AB3-C45F-491D-AB02-B8765E5CFF56}"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058439-6512-4594-A388-C822DB76DD6F}" type="datetime1">
              <a:rPr lang="en-US" smtClean="0"/>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776AB3-C45F-491D-AB02-B8765E5CFF56}"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058439-6512-4594-A388-C822DB76DD6F}" type="datetime1">
              <a:rPr lang="en-US" smtClean="0"/>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776AB3-C45F-491D-AB02-B8765E5CFF56}"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58439-6512-4594-A388-C822DB76DD6F}" type="datetime1">
              <a:rPr lang="en-US" smtClean="0"/>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776AB3-C45F-491D-AB02-B8765E5CFF56}"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058439-6512-4594-A388-C822DB76DD6F}" type="datetime1">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76AB3-C45F-491D-AB02-B8765E5CFF56}"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058439-6512-4594-A388-C822DB76DD6F}" type="datetime1">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76AB3-C45F-491D-AB02-B8765E5CFF56}"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58439-6512-4594-A388-C822DB76DD6F}" type="datetime1">
              <a:rPr lang="en-US" smtClean="0"/>
              <a:t>8/29/2025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776AB3-C45F-491D-AB02-B8765E5CFF5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svg"/><Relationship Id="rId3" Type="http://schemas.openxmlformats.org/officeDocument/2006/relationships/image" Target="../media/image18.pn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6.sv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png"/><Relationship Id="rId7" Type="http://schemas.openxmlformats.org/officeDocument/2006/relationships/image" Target="../media/image37.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5.svg"/><Relationship Id="rId4" Type="http://schemas.openxmlformats.org/officeDocument/2006/relationships/image" Target="../media/image26.pn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p:cNvSpPr>
            <a:spLocks noGrp="1" noRot="1" noChangeAspect="1" noMove="1" noResize="1" noEditPoints="1" noAdjustHandles="1" noChangeArrowheads="1" noChangeShapeType="1" noTextEdit="1"/>
          </p:cNvSpPr>
          <p:nvPr/>
        </p:nvSpPr>
        <p:spPr>
          <a:xfrm>
            <a:off x="0" y="3048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182260" y="3814606"/>
            <a:ext cx="6488024" cy="156189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100" b="1" kern="1200" dirty="0">
                <a:solidFill>
                  <a:schemeClr val="tx1"/>
                </a:solidFill>
                <a:latin typeface="Times New Roman" panose="02020603050405020304" charset="0"/>
                <a:ea typeface="+mj-ea"/>
                <a:cs typeface="Times New Roman" panose="02020603050405020304" charset="0"/>
              </a:rPr>
              <a:t>Solar Village Ethiopia</a:t>
            </a:r>
          </a:p>
          <a:p>
            <a:pPr>
              <a:lnSpc>
                <a:spcPct val="90000"/>
              </a:lnSpc>
              <a:spcBef>
                <a:spcPct val="0"/>
              </a:spcBef>
              <a:spcAft>
                <a:spcPts val="600"/>
              </a:spcAft>
            </a:pPr>
            <a:r>
              <a:rPr lang="en-US" sz="3600" i="1" kern="1200" dirty="0">
                <a:solidFill>
                  <a:schemeClr val="tx1"/>
                </a:solidFill>
                <a:latin typeface="Times New Roman" panose="02020603050405020304" charset="0"/>
                <a:ea typeface="+mj-ea"/>
                <a:cs typeface="Times New Roman" panose="02020603050405020304" charset="0"/>
              </a:rPr>
              <a:t>Our Aspiration</a:t>
            </a:r>
          </a:p>
        </p:txBody>
      </p:sp>
      <p:pic>
        <p:nvPicPr>
          <p:cNvPr id="2" name="Picture 1"/>
          <p:cNvPicPr>
            <a:picLocks noChangeAspect="1"/>
          </p:cNvPicPr>
          <p:nvPr/>
        </p:nvPicPr>
        <p:blipFill rotWithShape="1">
          <a:blip r:embed="rId3"/>
          <a:srcRect l="3596" t="9072"/>
          <a:stretch>
            <a:fillRect/>
          </a:stretch>
        </p:blipFill>
        <p:spPr>
          <a:xfrm>
            <a:off x="7415684" y="492998"/>
            <a:ext cx="4507526" cy="147203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35" y="198490"/>
            <a:ext cx="7039811" cy="394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4347" y="5523547"/>
            <a:ext cx="6469386" cy="889635"/>
          </a:xfrm>
          <a:prstGeom prst="rect">
            <a:avLst/>
          </a:prstGeom>
          <a:noFill/>
        </p:spPr>
        <p:txBody>
          <a:bodyPr wrap="square">
            <a:spAutoFit/>
          </a:bodyPr>
          <a:lstStyle/>
          <a:p>
            <a:pPr defTabSz="795655">
              <a:spcAft>
                <a:spcPts val="600"/>
              </a:spcAft>
            </a:pPr>
            <a:r>
              <a:rPr lang="en-US" sz="2785" b="1" kern="1200" dirty="0">
                <a:solidFill>
                  <a:srgbClr val="00B050"/>
                </a:solidFill>
                <a:latin typeface="Times New Roman" panose="02020603050405020304" charset="0"/>
                <a:ea typeface="+mn-ea"/>
                <a:cs typeface="Times New Roman" panose="02020603050405020304" charset="0"/>
              </a:rPr>
              <a:t>Changing lives, one village at a time!!!</a:t>
            </a:r>
            <a:r>
              <a:rPr lang="en-US" sz="2090" kern="1200" dirty="0">
                <a:solidFill>
                  <a:schemeClr val="tx1"/>
                </a:solidFill>
                <a:latin typeface="Times New Roman" panose="02020603050405020304" charset="0"/>
                <a:ea typeface="+mn-ea"/>
                <a:cs typeface="Times New Roman" panose="02020603050405020304" charset="0"/>
              </a:rPr>
              <a:t/>
            </a:r>
            <a:br>
              <a:rPr lang="en-US" sz="2090" kern="1200" dirty="0">
                <a:solidFill>
                  <a:schemeClr val="tx1"/>
                </a:solidFill>
                <a:latin typeface="Times New Roman" panose="02020603050405020304" charset="0"/>
                <a:ea typeface="+mn-ea"/>
                <a:cs typeface="Times New Roman" panose="02020603050405020304" charset="0"/>
              </a:rPr>
            </a:br>
            <a:endParaRPr lang="en-US" sz="24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67510"/>
          </a:xfrm>
          <a:gradFill>
            <a:gsLst>
              <a:gs pos="0">
                <a:schemeClr val="accent1">
                  <a:alpha val="0"/>
                </a:schemeClr>
              </a:gs>
              <a:gs pos="0">
                <a:srgbClr val="000000">
                  <a:alpha val="74000"/>
                </a:srgbClr>
              </a:gs>
            </a:gsLst>
            <a:lin ang="20400000" scaled="0"/>
          </a:gradFill>
          <a:ln>
            <a:solidFill>
              <a:srgbClr val="002060"/>
            </a:solidFill>
          </a:ln>
        </p:spPr>
        <p:txBody>
          <a:bodyPr/>
          <a:lstStyle/>
          <a:p>
            <a:pPr algn="ctr"/>
            <a:r>
              <a:rPr lang="en-US" dirty="0" smtClean="0">
                <a:solidFill>
                  <a:schemeClr val="bg1"/>
                </a:solidFill>
                <a:latin typeface="Times New Roman" panose="02020603050405020304" charset="0"/>
                <a:cs typeface="Times New Roman" panose="02020603050405020304" charset="0"/>
              </a:rPr>
              <a:t>Surface pump</a:t>
            </a:r>
            <a:endParaRPr lang="en-US" dirty="0">
              <a:latin typeface="Times New Roman" panose="02020603050405020304" charset="0"/>
              <a:cs typeface="Times New Roman" panose="0202060305040502030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472" y="1893310"/>
            <a:ext cx="5417129" cy="4964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4"/>
          <p:cNvSpPr>
            <a:spLocks noGrp="1"/>
          </p:cNvSpPr>
          <p:nvPr>
            <p:ph sz="half" idx="2"/>
          </p:nvPr>
        </p:nvSpPr>
        <p:spPr>
          <a:xfrm>
            <a:off x="660255" y="1720128"/>
            <a:ext cx="5408035" cy="4916199"/>
          </a:xfrm>
        </p:spPr>
        <p:txBody>
          <a:bodyPr>
            <a:normAutofit fontScale="92500" lnSpcReduction="10000"/>
          </a:bodyPr>
          <a:lstStyle/>
          <a:p>
            <a:pPr marL="0" indent="0">
              <a:lnSpc>
                <a:spcPct val="150000"/>
              </a:lnSpc>
              <a:buNone/>
            </a:pPr>
            <a:r>
              <a:rPr lang="en-US" b="1" i="1" u="sng" dirty="0" smtClean="0">
                <a:latin typeface="Times New Roman" panose="02020603050405020304" charset="0"/>
                <a:cs typeface="Times New Roman" panose="02020603050405020304" charset="0"/>
              </a:rPr>
              <a:t>Pump power </a:t>
            </a:r>
            <a:r>
              <a:rPr lang="en-US" b="1" i="1" dirty="0" smtClean="0">
                <a:latin typeface="Times New Roman" panose="02020603050405020304" charset="0"/>
                <a:cs typeface="Times New Roman" panose="02020603050405020304" charset="0"/>
              </a:rPr>
              <a:t>= </a:t>
            </a:r>
            <a:r>
              <a:rPr lang="en-US" i="1" dirty="0" smtClean="0">
                <a:latin typeface="Times New Roman" panose="02020603050405020304" charset="0"/>
                <a:cs typeface="Times New Roman" panose="02020603050405020304" charset="0"/>
              </a:rPr>
              <a:t>900W</a:t>
            </a:r>
          </a:p>
          <a:p>
            <a:pPr marL="0" indent="0">
              <a:lnSpc>
                <a:spcPct val="150000"/>
              </a:lnSpc>
              <a:buNone/>
            </a:pPr>
            <a:r>
              <a:rPr lang="en-US" b="1" i="1" u="sng" dirty="0" smtClean="0">
                <a:latin typeface="Times New Roman" panose="02020603050405020304" charset="0"/>
                <a:cs typeface="Times New Roman" panose="02020603050405020304" charset="0"/>
              </a:rPr>
              <a:t>Max Head</a:t>
            </a:r>
            <a:r>
              <a:rPr lang="en-US" dirty="0" smtClean="0">
                <a:latin typeface="Times New Roman" panose="02020603050405020304" charset="0"/>
                <a:cs typeface="Times New Roman" panose="02020603050405020304" charset="0"/>
              </a:rPr>
              <a:t>=10meter</a:t>
            </a:r>
          </a:p>
          <a:p>
            <a:pPr marL="0" indent="0">
              <a:lnSpc>
                <a:spcPct val="150000"/>
              </a:lnSpc>
              <a:buNone/>
            </a:pPr>
            <a:r>
              <a:rPr lang="en-US" b="1" i="1" u="sng" dirty="0" smtClean="0">
                <a:latin typeface="Times New Roman" panose="02020603050405020304" charset="0"/>
                <a:cs typeface="Times New Roman" panose="02020603050405020304" charset="0"/>
              </a:rPr>
              <a:t>Max flow Rate </a:t>
            </a:r>
            <a:r>
              <a:rPr lang="en-US" dirty="0" smtClean="0">
                <a:latin typeface="Times New Roman" panose="02020603050405020304" charset="0"/>
                <a:cs typeface="Times New Roman" panose="02020603050405020304" charset="0"/>
              </a:rPr>
              <a:t>=23m3/h</a:t>
            </a:r>
          </a:p>
          <a:p>
            <a:pPr marL="0" indent="0">
              <a:lnSpc>
                <a:spcPct val="150000"/>
              </a:lnSpc>
              <a:buNone/>
            </a:pPr>
            <a:r>
              <a:rPr lang="en-US" b="1" i="1" u="sng" dirty="0" smtClean="0">
                <a:latin typeface="Times New Roman" panose="02020603050405020304" charset="0"/>
                <a:cs typeface="Times New Roman" panose="02020603050405020304" charset="0"/>
              </a:rPr>
              <a:t>solar </a:t>
            </a:r>
            <a:r>
              <a:rPr lang="en-US" b="1" i="1" u="sng" dirty="0" err="1" smtClean="0">
                <a:latin typeface="Times New Roman" panose="02020603050405020304" charset="0"/>
                <a:cs typeface="Times New Roman" panose="02020603050405020304" charset="0"/>
              </a:rPr>
              <a:t>panal</a:t>
            </a:r>
            <a:r>
              <a:rPr lang="en-US" b="1" i="1" u="sng" dirty="0" smtClean="0">
                <a:latin typeface="Times New Roman" panose="02020603050405020304" charset="0"/>
                <a:cs typeface="Times New Roman" panose="02020603050405020304" charset="0"/>
              </a:rPr>
              <a:t> (PV)</a:t>
            </a:r>
            <a:r>
              <a:rPr lang="en-US" dirty="0" smtClean="0">
                <a:latin typeface="Times New Roman" panose="02020603050405020304" charset="0"/>
                <a:cs typeface="Times New Roman" panose="02020603050405020304" charset="0"/>
              </a:rPr>
              <a:t>=1kW</a:t>
            </a:r>
          </a:p>
          <a:p>
            <a:pPr marL="0" indent="0">
              <a:lnSpc>
                <a:spcPct val="150000"/>
              </a:lnSpc>
              <a:buNone/>
            </a:pPr>
            <a:r>
              <a:rPr lang="en-US" sz="3200" b="1" i="1" u="sng" dirty="0" smtClean="0">
                <a:latin typeface="Times New Roman" panose="02020603050405020304" charset="0"/>
                <a:cs typeface="Times New Roman" panose="02020603050405020304" charset="0"/>
              </a:rPr>
              <a:t>S&amp;D pipe size </a:t>
            </a:r>
            <a:r>
              <a:rPr lang="en-US" dirty="0" smtClean="0">
                <a:latin typeface="Times New Roman" panose="02020603050405020304" charset="0"/>
                <a:cs typeface="Times New Roman" panose="02020603050405020304" charset="0"/>
              </a:rPr>
              <a:t>=50mm</a:t>
            </a:r>
          </a:p>
          <a:p>
            <a:pPr marL="0" indent="0">
              <a:lnSpc>
                <a:spcPct val="150000"/>
              </a:lnSpc>
              <a:buNone/>
            </a:pPr>
            <a:r>
              <a:rPr lang="en-US" sz="3200" b="1" i="1" dirty="0" smtClean="0">
                <a:latin typeface="Times New Roman" panose="02020603050405020304" charset="0"/>
                <a:cs typeface="Times New Roman" panose="02020603050405020304" charset="0"/>
              </a:rPr>
              <a:t>Application =</a:t>
            </a:r>
            <a:r>
              <a:rPr lang="en-US" sz="3200" i="1" dirty="0" smtClean="0">
                <a:latin typeface="Times New Roman" panose="02020603050405020304" charset="0"/>
                <a:cs typeface="Times New Roman" panose="02020603050405020304" charset="0"/>
              </a:rPr>
              <a:t>Irrigation, </a:t>
            </a:r>
            <a:r>
              <a:rPr lang="en-US" dirty="0" smtClean="0">
                <a:latin typeface="Times New Roman" panose="02020603050405020304" charset="0"/>
                <a:cs typeface="Times New Roman" panose="02020603050405020304" charset="0"/>
              </a:rPr>
              <a:t>Livestock and fish farming </a:t>
            </a:r>
          </a:p>
          <a:p>
            <a:pPr marL="0" indent="0">
              <a:buNone/>
            </a:pPr>
            <a:endParaRPr lang="en-US" dirty="0" smtClean="0">
              <a:latin typeface="Times New Roman" panose="02020603050405020304" charset="0"/>
              <a:cs typeface="Times New Roman" panose="02020603050405020304" charset="0"/>
            </a:endParaRPr>
          </a:p>
          <a:p>
            <a:pPr>
              <a:buNone/>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05345" y="640080"/>
          <a:ext cx="10141528" cy="6099999"/>
        </p:xfrm>
        <a:graphic>
          <a:graphicData uri="http://schemas.openxmlformats.org/drawingml/2006/table">
            <a:tbl>
              <a:tblPr firstRow="1" bandRow="1">
                <a:tableStyleId>{5C22544A-7EE6-4342-B048-85BDC9FD1C3A}</a:tableStyleId>
              </a:tblPr>
              <a:tblGrid>
                <a:gridCol w="5070764">
                  <a:extLst>
                    <a:ext uri="{9D8B030D-6E8A-4147-A177-3AD203B41FA5}">
                      <a16:colId xmlns:a16="http://schemas.microsoft.com/office/drawing/2014/main" val="20000"/>
                    </a:ext>
                  </a:extLst>
                </a:gridCol>
                <a:gridCol w="5070764">
                  <a:extLst>
                    <a:ext uri="{9D8B030D-6E8A-4147-A177-3AD203B41FA5}">
                      <a16:colId xmlns:a16="http://schemas.microsoft.com/office/drawing/2014/main" val="20001"/>
                    </a:ext>
                  </a:extLst>
                </a:gridCol>
              </a:tblGrid>
              <a:tr h="386766">
                <a:tc>
                  <a:txBody>
                    <a:bodyPr/>
                    <a:lstStyle/>
                    <a:p>
                      <a:pPr algn="ctr"/>
                      <a:endParaRPr lang="en-US" dirty="0">
                        <a:latin typeface="Times New Roman" panose="02020603050405020304" charset="0"/>
                        <a:cs typeface="Times New Roman" panose="02020603050405020304" charset="0"/>
                      </a:endParaRPr>
                    </a:p>
                  </a:txBody>
                  <a:tcPr/>
                </a:tc>
                <a:tc>
                  <a:txBody>
                    <a:bodyPr/>
                    <a:lstStyle/>
                    <a:p>
                      <a:pPr algn="ctr"/>
                      <a:r>
                        <a:rPr lang="en-US" dirty="0" smtClean="0">
                          <a:latin typeface="Times New Roman" panose="02020603050405020304" charset="0"/>
                          <a:cs typeface="Times New Roman" panose="02020603050405020304" charset="0"/>
                        </a:rPr>
                        <a:t>No. of installed solar Pumps</a:t>
                      </a:r>
                    </a:p>
                  </a:txBody>
                  <a:tcPr/>
                </a:tc>
                <a:extLst>
                  <a:ext uri="{0D108BD9-81ED-4DB2-BD59-A6C34878D82A}">
                    <a16:rowId xmlns:a16="http://schemas.microsoft.com/office/drawing/2014/main" val="10000"/>
                  </a:ext>
                </a:extLst>
              </a:tr>
              <a:tr h="86417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b="1" dirty="0" smtClean="0">
                          <a:latin typeface="Times New Roman" panose="02020603050405020304" charset="0"/>
                          <a:cs typeface="Times New Roman" panose="02020603050405020304" charset="0"/>
                        </a:rPr>
                        <a:t>The Federal Democratic Republic of Ethiopia Ministry of Agriculture</a:t>
                      </a:r>
                    </a:p>
                    <a:p>
                      <a:pPr marL="0" marR="0" lvl="0" indent="0" algn="ctr" defTabSz="914400" rtl="0" eaLnBrk="1" fontAlgn="auto" latinLnBrk="0" hangingPunct="1">
                        <a:lnSpc>
                          <a:spcPct val="100000"/>
                        </a:lnSpc>
                        <a:spcBef>
                          <a:spcPts val="0"/>
                        </a:spcBef>
                        <a:spcAft>
                          <a:spcPts val="0"/>
                        </a:spcAft>
                        <a:buClrTx/>
                        <a:buSzTx/>
                        <a:buFontTx/>
                        <a:buNone/>
                        <a:defRPr/>
                      </a:pPr>
                      <a:endParaRPr lang="en-US" b="1" dirty="0">
                        <a:latin typeface="Times New Roman" panose="02020603050405020304" charset="0"/>
                        <a:cs typeface="Times New Roman" panose="02020603050405020304" charset="0"/>
                      </a:endParaRPr>
                    </a:p>
                  </a:txBody>
                  <a:tcPr/>
                </a:tc>
                <a:tc>
                  <a:txBody>
                    <a:bodyPr/>
                    <a:lstStyle/>
                    <a:p>
                      <a:pPr algn="ctr"/>
                      <a:r>
                        <a:rPr lang="en-US" b="1" dirty="0" smtClean="0">
                          <a:latin typeface="Times New Roman" panose="02020603050405020304" charset="0"/>
                          <a:cs typeface="Times New Roman" panose="02020603050405020304" charset="0"/>
                        </a:rPr>
                        <a:t>120</a:t>
                      </a:r>
                    </a:p>
                  </a:txBody>
                  <a:tcPr/>
                </a:tc>
                <a:extLst>
                  <a:ext uri="{0D108BD9-81ED-4DB2-BD59-A6C34878D82A}">
                    <a16:rowId xmlns:a16="http://schemas.microsoft.com/office/drawing/2014/main" val="10001"/>
                  </a:ext>
                </a:extLst>
              </a:tr>
              <a:tr h="86417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b="1" dirty="0" err="1" smtClean="0">
                          <a:latin typeface="Times New Roman" panose="02020603050405020304" charset="0"/>
                          <a:cs typeface="Times New Roman" panose="02020603050405020304" charset="0"/>
                        </a:rPr>
                        <a:t>Amhara</a:t>
                      </a:r>
                      <a:r>
                        <a:rPr lang="en-US" b="1" dirty="0" smtClean="0">
                          <a:latin typeface="Times New Roman" panose="02020603050405020304" charset="0"/>
                          <a:cs typeface="Times New Roman" panose="02020603050405020304" charset="0"/>
                        </a:rPr>
                        <a:t> National Regional State Bureau of Agriculture.</a:t>
                      </a:r>
                    </a:p>
                    <a:p>
                      <a:pPr marL="0" marR="0" lvl="0" indent="0" algn="ctr" defTabSz="914400" rtl="0" eaLnBrk="1" fontAlgn="auto" latinLnBrk="0" hangingPunct="1">
                        <a:lnSpc>
                          <a:spcPct val="100000"/>
                        </a:lnSpc>
                        <a:spcBef>
                          <a:spcPts val="0"/>
                        </a:spcBef>
                        <a:spcAft>
                          <a:spcPts val="0"/>
                        </a:spcAft>
                        <a:buClrTx/>
                        <a:buSzTx/>
                        <a:buFontTx/>
                        <a:buNone/>
                        <a:defRPr/>
                      </a:pPr>
                      <a:endParaRPr lang="en-US" b="1" dirty="0">
                        <a:latin typeface="Times New Roman" panose="02020603050405020304" charset="0"/>
                        <a:cs typeface="Times New Roman" panose="02020603050405020304" charset="0"/>
                      </a:endParaRPr>
                    </a:p>
                  </a:txBody>
                  <a:tcPr/>
                </a:tc>
                <a:tc>
                  <a:txBody>
                    <a:bodyPr/>
                    <a:lstStyle/>
                    <a:p>
                      <a:pPr algn="ctr"/>
                      <a:r>
                        <a:rPr lang="en-US" b="1" dirty="0" smtClean="0">
                          <a:latin typeface="Times New Roman" panose="02020603050405020304" charset="0"/>
                          <a:cs typeface="Times New Roman" panose="02020603050405020304" charset="0"/>
                        </a:rPr>
                        <a:t>495</a:t>
                      </a:r>
                    </a:p>
                  </a:txBody>
                  <a:tcPr/>
                </a:tc>
                <a:extLst>
                  <a:ext uri="{0D108BD9-81ED-4DB2-BD59-A6C34878D82A}">
                    <a16:rowId xmlns:a16="http://schemas.microsoft.com/office/drawing/2014/main" val="10002"/>
                  </a:ext>
                </a:extLst>
              </a:tr>
              <a:tr h="1049793">
                <a:tc>
                  <a:txBody>
                    <a:bodyPr/>
                    <a:lstStyle/>
                    <a:p>
                      <a:pPr algn="ctr"/>
                      <a:r>
                        <a:rPr lang="en-US" b="1" dirty="0" smtClean="0">
                          <a:latin typeface="Times New Roman" panose="02020603050405020304" charset="0"/>
                          <a:cs typeface="Times New Roman" panose="02020603050405020304" charset="0"/>
                        </a:rPr>
                        <a:t>Southern Nations, Nationalities, and Peoples Region (SNNPR) State Bureau of Agriculture and Natural Resource Development</a:t>
                      </a:r>
                    </a:p>
                  </a:txBody>
                  <a:tcPr/>
                </a:tc>
                <a:tc>
                  <a:txBody>
                    <a:bodyPr/>
                    <a:lstStyle/>
                    <a:p>
                      <a:pPr algn="ctr"/>
                      <a:r>
                        <a:rPr lang="en-US" b="1" dirty="0" smtClean="0">
                          <a:latin typeface="Times New Roman" panose="02020603050405020304" charset="0"/>
                          <a:cs typeface="Times New Roman" panose="02020603050405020304" charset="0"/>
                        </a:rPr>
                        <a:t>131</a:t>
                      </a:r>
                    </a:p>
                  </a:txBody>
                  <a:tcPr/>
                </a:tc>
                <a:extLst>
                  <a:ext uri="{0D108BD9-81ED-4DB2-BD59-A6C34878D82A}">
                    <a16:rowId xmlns:a16="http://schemas.microsoft.com/office/drawing/2014/main" val="10003"/>
                  </a:ext>
                </a:extLst>
              </a:tr>
              <a:tr h="604922">
                <a:tc>
                  <a:txBody>
                    <a:bodyPr/>
                    <a:lstStyle/>
                    <a:p>
                      <a:pPr algn="ctr"/>
                      <a:r>
                        <a:rPr lang="en-US" b="1" dirty="0" err="1" smtClean="0">
                          <a:latin typeface="Times New Roman" panose="02020603050405020304" charset="0"/>
                          <a:cs typeface="Times New Roman" panose="02020603050405020304" charset="0"/>
                        </a:rPr>
                        <a:t>Oromia</a:t>
                      </a:r>
                      <a:r>
                        <a:rPr lang="en-US" b="1" dirty="0" smtClean="0">
                          <a:latin typeface="Times New Roman" panose="02020603050405020304" charset="0"/>
                          <a:cs typeface="Times New Roman" panose="02020603050405020304" charset="0"/>
                        </a:rPr>
                        <a:t>  Agricultural and Natural Resources Bureau</a:t>
                      </a:r>
                      <a:endParaRPr lang="en-US" b="1" dirty="0">
                        <a:latin typeface="Times New Roman" panose="02020603050405020304" charset="0"/>
                        <a:cs typeface="Times New Roman" panose="02020603050405020304" charset="0"/>
                      </a:endParaRPr>
                    </a:p>
                  </a:txBody>
                  <a:tcPr/>
                </a:tc>
                <a:tc>
                  <a:txBody>
                    <a:bodyPr/>
                    <a:lstStyle/>
                    <a:p>
                      <a:pPr algn="ctr"/>
                      <a:r>
                        <a:rPr lang="en-US" b="1" dirty="0" smtClean="0">
                          <a:latin typeface="Times New Roman" panose="02020603050405020304" charset="0"/>
                          <a:cs typeface="Times New Roman" panose="02020603050405020304" charset="0"/>
                        </a:rPr>
                        <a:t>103</a:t>
                      </a:r>
                    </a:p>
                  </a:txBody>
                  <a:tcPr/>
                </a:tc>
                <a:extLst>
                  <a:ext uri="{0D108BD9-81ED-4DB2-BD59-A6C34878D82A}">
                    <a16:rowId xmlns:a16="http://schemas.microsoft.com/office/drawing/2014/main" val="10004"/>
                  </a:ext>
                </a:extLst>
              </a:tr>
              <a:tr h="86417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b="1" dirty="0" smtClean="0">
                          <a:latin typeface="Times New Roman" panose="02020603050405020304" charset="0"/>
                          <a:cs typeface="Times New Roman" panose="02020603050405020304" charset="0"/>
                        </a:rPr>
                        <a:t>United states agency for international development (USAID).</a:t>
                      </a:r>
                    </a:p>
                    <a:p>
                      <a:pPr marL="0" marR="0" lvl="0" indent="0" algn="ctr" defTabSz="914400" rtl="0" eaLnBrk="1" fontAlgn="auto" latinLnBrk="0" hangingPunct="1">
                        <a:lnSpc>
                          <a:spcPct val="100000"/>
                        </a:lnSpc>
                        <a:spcBef>
                          <a:spcPts val="0"/>
                        </a:spcBef>
                        <a:spcAft>
                          <a:spcPts val="0"/>
                        </a:spcAft>
                        <a:buClrTx/>
                        <a:buSzTx/>
                        <a:buFontTx/>
                        <a:buNone/>
                        <a:defRPr/>
                      </a:pPr>
                      <a:endParaRPr lang="en-US" b="1" dirty="0">
                        <a:latin typeface="Times New Roman" panose="02020603050405020304" charset="0"/>
                        <a:cs typeface="Times New Roman" panose="02020603050405020304" charset="0"/>
                      </a:endParaRPr>
                    </a:p>
                  </a:txBody>
                  <a:tcPr/>
                </a:tc>
                <a:tc>
                  <a:txBody>
                    <a:bodyPr/>
                    <a:lstStyle/>
                    <a:p>
                      <a:pPr algn="ctr"/>
                      <a:r>
                        <a:rPr lang="en-US" b="1" dirty="0" smtClean="0">
                          <a:latin typeface="Times New Roman" panose="02020603050405020304" charset="0"/>
                          <a:cs typeface="Times New Roman" panose="02020603050405020304" charset="0"/>
                        </a:rPr>
                        <a:t>36 (Solar</a:t>
                      </a:r>
                      <a:r>
                        <a:rPr lang="en-US" b="1" baseline="0" dirty="0" smtClean="0">
                          <a:latin typeface="Times New Roman" panose="02020603050405020304" charset="0"/>
                          <a:cs typeface="Times New Roman" panose="02020603050405020304" charset="0"/>
                        </a:rPr>
                        <a:t> power generators)</a:t>
                      </a:r>
                      <a:endParaRPr lang="en-US" b="1" dirty="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5"/>
                  </a:ext>
                </a:extLst>
              </a:tr>
              <a:tr h="604922">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b="1" dirty="0" smtClean="0">
                          <a:latin typeface="Times New Roman" panose="02020603050405020304" charset="0"/>
                          <a:cs typeface="Times New Roman" panose="02020603050405020304" charset="0"/>
                        </a:rPr>
                        <a:t>Concern worldwide.</a:t>
                      </a:r>
                    </a:p>
                    <a:p>
                      <a:pPr marL="0" marR="0" lvl="0" indent="0" algn="ctr" defTabSz="914400" rtl="0" eaLnBrk="1" fontAlgn="auto" latinLnBrk="0" hangingPunct="1">
                        <a:lnSpc>
                          <a:spcPct val="100000"/>
                        </a:lnSpc>
                        <a:spcBef>
                          <a:spcPts val="0"/>
                        </a:spcBef>
                        <a:spcAft>
                          <a:spcPts val="0"/>
                        </a:spcAft>
                        <a:buClrTx/>
                        <a:buSzTx/>
                        <a:buFontTx/>
                        <a:buNone/>
                        <a:defRPr/>
                      </a:pPr>
                      <a:endParaRPr lang="en-US" b="1" dirty="0">
                        <a:latin typeface="Times New Roman" panose="02020603050405020304" charset="0"/>
                        <a:cs typeface="Times New Roman" panose="02020603050405020304" charset="0"/>
                      </a:endParaRPr>
                    </a:p>
                  </a:txBody>
                  <a:tcPr/>
                </a:tc>
                <a:tc>
                  <a:txBody>
                    <a:bodyPr/>
                    <a:lstStyle/>
                    <a:p>
                      <a:pPr algn="ctr"/>
                      <a:r>
                        <a:rPr lang="en-US" b="1" dirty="0" smtClean="0">
                          <a:latin typeface="Times New Roman" panose="02020603050405020304" charset="0"/>
                          <a:cs typeface="Times New Roman" panose="02020603050405020304" charset="0"/>
                        </a:rPr>
                        <a:t>5</a:t>
                      </a:r>
                    </a:p>
                  </a:txBody>
                  <a:tcPr/>
                </a:tc>
                <a:extLst>
                  <a:ext uri="{0D108BD9-81ED-4DB2-BD59-A6C34878D82A}">
                    <a16:rowId xmlns:a16="http://schemas.microsoft.com/office/drawing/2014/main" val="10006"/>
                  </a:ext>
                </a:extLst>
              </a:tr>
              <a:tr h="604922">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b="1" dirty="0" smtClean="0">
                          <a:latin typeface="Times New Roman" panose="02020603050405020304" charset="0"/>
                          <a:cs typeface="Times New Roman" panose="02020603050405020304" charset="0"/>
                        </a:rPr>
                        <a:t>International committee of the Red Cross (ICRC)</a:t>
                      </a:r>
                    </a:p>
                    <a:p>
                      <a:pPr marL="0" marR="0" lvl="0" indent="0" algn="ctr" defTabSz="914400" rtl="0" eaLnBrk="1" fontAlgn="auto" latinLnBrk="0" hangingPunct="1">
                        <a:lnSpc>
                          <a:spcPct val="100000"/>
                        </a:lnSpc>
                        <a:spcBef>
                          <a:spcPts val="0"/>
                        </a:spcBef>
                        <a:spcAft>
                          <a:spcPts val="0"/>
                        </a:spcAft>
                        <a:buClrTx/>
                        <a:buSzTx/>
                        <a:buFontTx/>
                        <a:buNone/>
                        <a:defRPr/>
                      </a:pPr>
                      <a:endParaRPr lang="en-US" b="1" dirty="0">
                        <a:latin typeface="Times New Roman" panose="02020603050405020304" charset="0"/>
                        <a:cs typeface="Times New Roman" panose="02020603050405020304" charset="0"/>
                      </a:endParaRPr>
                    </a:p>
                  </a:txBody>
                  <a:tcPr/>
                </a:tc>
                <a:tc>
                  <a:txBody>
                    <a:bodyPr/>
                    <a:lstStyle/>
                    <a:p>
                      <a:pPr algn="ctr"/>
                      <a:r>
                        <a:rPr lang="en-US" b="1" dirty="0" smtClean="0">
                          <a:latin typeface="Times New Roman" panose="02020603050405020304" charset="0"/>
                          <a:cs typeface="Times New Roman" panose="02020603050405020304" charset="0"/>
                        </a:rPr>
                        <a:t>10</a:t>
                      </a:r>
                    </a:p>
                  </a:txBody>
                  <a:tcPr/>
                </a:tc>
                <a:extLst>
                  <a:ext uri="{0D108BD9-81ED-4DB2-BD59-A6C34878D82A}">
                    <a16:rowId xmlns:a16="http://schemas.microsoft.com/office/drawing/2014/main" val="10007"/>
                  </a:ext>
                </a:extLst>
              </a:tr>
            </a:tbl>
          </a:graphicData>
        </a:graphic>
      </p:graphicFrame>
      <p:sp>
        <p:nvSpPr>
          <p:cNvPr id="5" name="Rectangle 4"/>
          <p:cNvSpPr/>
          <p:nvPr/>
        </p:nvSpPr>
        <p:spPr>
          <a:xfrm>
            <a:off x="635" y="0"/>
            <a:ext cx="12191365" cy="640080"/>
          </a:xfrm>
          <a:prstGeom prst="rect">
            <a:avLst/>
          </a:prstGeom>
          <a:solidFill>
            <a:schemeClr val="accent5">
              <a:lumMod val="75000"/>
            </a:schemeClr>
          </a:solidFill>
        </p:spPr>
        <p:txBody>
          <a:bodyPr wrap="square">
            <a:noAutofit/>
          </a:bodyPr>
          <a:lstStyle/>
          <a:p>
            <a:pPr algn="ctr"/>
            <a:r>
              <a:rPr lang="en-US" sz="3200" b="1" dirty="0">
                <a:solidFill>
                  <a:schemeClr val="bg1"/>
                </a:solidFill>
                <a:latin typeface="Times New Roman" panose="02020603050405020304" charset="0"/>
                <a:cs typeface="Times New Roman" panose="02020603050405020304" charset="0"/>
              </a:rPr>
              <a:t>Solar productive use </a:t>
            </a:r>
            <a:r>
              <a:rPr lang="en-US" sz="3200" b="1" dirty="0" smtClean="0">
                <a:solidFill>
                  <a:schemeClr val="bg1"/>
                </a:solidFill>
                <a:latin typeface="Times New Roman" panose="02020603050405020304" charset="0"/>
                <a:cs typeface="Times New Roman" panose="02020603050405020304" charset="0"/>
              </a:rPr>
              <a:t>equipment's installed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635" cy="742950"/>
          </a:xfrm>
          <a:solidFill>
            <a:schemeClr val="accent5">
              <a:lumMod val="75000"/>
            </a:schemeClr>
          </a:solidFill>
        </p:spPr>
        <p:txBody>
          <a:bodyPr>
            <a:noAutofit/>
          </a:bodyPr>
          <a:lstStyle/>
          <a:p>
            <a:r>
              <a:rPr lang="en-US" sz="3600" dirty="0" smtClean="0">
                <a:solidFill>
                  <a:schemeClr val="bg1"/>
                </a:solidFill>
                <a:latin typeface="Times New Roman" panose="02020603050405020304" charset="0"/>
                <a:cs typeface="Times New Roman" panose="02020603050405020304" charset="0"/>
              </a:rPr>
              <a:t>     Cont...</a:t>
            </a:r>
          </a:p>
        </p:txBody>
      </p:sp>
      <p:graphicFrame>
        <p:nvGraphicFramePr>
          <p:cNvPr id="4" name="Content Placeholder 3"/>
          <p:cNvGraphicFramePr>
            <a:graphicFrameLocks noGrp="1"/>
          </p:cNvGraphicFramePr>
          <p:nvPr>
            <p:ph idx="1"/>
          </p:nvPr>
        </p:nvGraphicFramePr>
        <p:xfrm>
          <a:off x="542290" y="933450"/>
          <a:ext cx="10693400" cy="5601335"/>
        </p:xfrm>
        <a:graphic>
          <a:graphicData uri="http://schemas.openxmlformats.org/drawingml/2006/table">
            <a:tbl>
              <a:tblPr firstRow="1" bandRow="1">
                <a:tableStyleId>{5C22544A-7EE6-4342-B048-85BDC9FD1C3A}</a:tableStyleId>
              </a:tblPr>
              <a:tblGrid>
                <a:gridCol w="5346700">
                  <a:extLst>
                    <a:ext uri="{9D8B030D-6E8A-4147-A177-3AD203B41FA5}">
                      <a16:colId xmlns:a16="http://schemas.microsoft.com/office/drawing/2014/main" val="20000"/>
                    </a:ext>
                  </a:extLst>
                </a:gridCol>
                <a:gridCol w="5346700">
                  <a:extLst>
                    <a:ext uri="{9D8B030D-6E8A-4147-A177-3AD203B41FA5}">
                      <a16:colId xmlns:a16="http://schemas.microsoft.com/office/drawing/2014/main" val="20001"/>
                    </a:ext>
                  </a:extLst>
                </a:gridCol>
              </a:tblGrid>
              <a:tr h="411480">
                <a:tc>
                  <a:txBody>
                    <a:bodyPr/>
                    <a:lstStyle/>
                    <a:p>
                      <a:pPr algn="ctr"/>
                      <a:endParaRPr lang="en-US" sz="2000" b="1" dirty="0">
                        <a:latin typeface="Times New Roman" panose="02020603050405020304" charset="0"/>
                        <a:cs typeface="Times New Roman" panose="02020603050405020304" charset="0"/>
                      </a:endParaRPr>
                    </a:p>
                  </a:txBody>
                  <a:tcPr/>
                </a:tc>
                <a:tc>
                  <a:txBody>
                    <a:bodyPr/>
                    <a:lstStyle/>
                    <a:p>
                      <a:pPr algn="ctr"/>
                      <a:r>
                        <a:rPr lang="en-US" sz="2000" b="1" dirty="0" smtClean="0">
                          <a:latin typeface="Times New Roman" panose="02020603050405020304" charset="0"/>
                          <a:cs typeface="Times New Roman" panose="02020603050405020304" charset="0"/>
                        </a:rPr>
                        <a:t>No. of installed solar pumps</a:t>
                      </a:r>
                      <a:endParaRPr lang="en-US" sz="2000" b="1" dirty="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0"/>
                  </a:ext>
                </a:extLst>
              </a:tr>
              <a:tr h="72771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smtClean="0">
                          <a:latin typeface="Times New Roman" panose="02020603050405020304" charset="0"/>
                          <a:cs typeface="Times New Roman" panose="02020603050405020304" charset="0"/>
                        </a:rPr>
                        <a:t>Agricultural transformation agency (ATA)</a:t>
                      </a:r>
                    </a:p>
                    <a:p>
                      <a:pPr marL="0" marR="0" lvl="0" indent="0" algn="ctr" defTabSz="914400" rtl="0" eaLnBrk="1" fontAlgn="auto" latinLnBrk="0" hangingPunct="1">
                        <a:lnSpc>
                          <a:spcPct val="100000"/>
                        </a:lnSpc>
                        <a:spcBef>
                          <a:spcPts val="0"/>
                        </a:spcBef>
                        <a:spcAft>
                          <a:spcPts val="0"/>
                        </a:spcAft>
                        <a:buClrTx/>
                        <a:buSzTx/>
                        <a:buFontTx/>
                        <a:buNone/>
                        <a:defRPr/>
                      </a:pPr>
                      <a:endParaRPr lang="en-US" sz="2000" b="1" dirty="0">
                        <a:latin typeface="Times New Roman" panose="02020603050405020304" charset="0"/>
                        <a:cs typeface="Times New Roman" panose="02020603050405020304" charset="0"/>
                      </a:endParaRPr>
                    </a:p>
                  </a:txBody>
                  <a:tcPr/>
                </a:tc>
                <a:tc>
                  <a:txBody>
                    <a:bodyPr/>
                    <a:lstStyle/>
                    <a:p>
                      <a:pPr algn="ctr"/>
                      <a:r>
                        <a:rPr lang="en-US" sz="2000" b="1" dirty="0" smtClean="0">
                          <a:latin typeface="Times New Roman" panose="02020603050405020304" charset="0"/>
                          <a:cs typeface="Times New Roman" panose="02020603050405020304" charset="0"/>
                        </a:rPr>
                        <a:t>22</a:t>
                      </a:r>
                      <a:endParaRPr lang="en-US" sz="2000" b="1" dirty="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1"/>
                  </a:ext>
                </a:extLst>
              </a:tr>
              <a:tr h="72771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smtClean="0">
                          <a:latin typeface="Times New Roman" panose="02020603050405020304" charset="0"/>
                          <a:cs typeface="Times New Roman" panose="02020603050405020304" charset="0"/>
                        </a:rPr>
                        <a:t>Care Ethiopia.</a:t>
                      </a:r>
                    </a:p>
                    <a:p>
                      <a:pPr marL="0" marR="0" lvl="0" indent="0" algn="ctr" defTabSz="914400" rtl="0" eaLnBrk="1" fontAlgn="auto" latinLnBrk="0" hangingPunct="1">
                        <a:lnSpc>
                          <a:spcPct val="100000"/>
                        </a:lnSpc>
                        <a:spcBef>
                          <a:spcPts val="0"/>
                        </a:spcBef>
                        <a:spcAft>
                          <a:spcPts val="0"/>
                        </a:spcAft>
                        <a:buClrTx/>
                        <a:buSzTx/>
                        <a:buFontTx/>
                        <a:buNone/>
                        <a:defRPr/>
                      </a:pPr>
                      <a:endParaRPr lang="en-US" sz="2000" b="1" dirty="0">
                        <a:latin typeface="Times New Roman" panose="02020603050405020304" charset="0"/>
                        <a:cs typeface="Times New Roman" panose="02020603050405020304" charset="0"/>
                      </a:endParaRPr>
                    </a:p>
                  </a:txBody>
                  <a:tcPr/>
                </a:tc>
                <a:tc>
                  <a:txBody>
                    <a:bodyPr/>
                    <a:lstStyle/>
                    <a:p>
                      <a:pPr algn="ctr"/>
                      <a:r>
                        <a:rPr lang="en-US" sz="2000" b="1" dirty="0" smtClean="0">
                          <a:latin typeface="Times New Roman" panose="02020603050405020304" charset="0"/>
                          <a:cs typeface="Times New Roman" panose="02020603050405020304" charset="0"/>
                        </a:rPr>
                        <a:t>17</a:t>
                      </a:r>
                      <a:endParaRPr lang="en-US" sz="2000" b="1" dirty="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2"/>
                  </a:ext>
                </a:extLst>
              </a:tr>
              <a:tr h="104457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smtClean="0">
                          <a:latin typeface="Times New Roman" panose="02020603050405020304" charset="0"/>
                          <a:cs typeface="Times New Roman" panose="02020603050405020304" charset="0"/>
                        </a:rPr>
                        <a:t>Organization for Rehabilitation and Development in </a:t>
                      </a:r>
                      <a:r>
                        <a:rPr lang="en-US" sz="2000" b="1" dirty="0" err="1" smtClean="0">
                          <a:latin typeface="Times New Roman" panose="02020603050405020304" charset="0"/>
                          <a:cs typeface="Times New Roman" panose="02020603050405020304" charset="0"/>
                        </a:rPr>
                        <a:t>Amhara</a:t>
                      </a:r>
                      <a:r>
                        <a:rPr lang="en-US" sz="2000" b="1" dirty="0" smtClean="0">
                          <a:latin typeface="Times New Roman" panose="02020603050405020304" charset="0"/>
                          <a:cs typeface="Times New Roman" panose="02020603050405020304" charset="0"/>
                        </a:rPr>
                        <a:t> (ORDA).</a:t>
                      </a:r>
                    </a:p>
                    <a:p>
                      <a:pPr marL="0" marR="0" lvl="0" indent="0" algn="ctr" defTabSz="914400" rtl="0" eaLnBrk="1" fontAlgn="auto" latinLnBrk="0" hangingPunct="1">
                        <a:lnSpc>
                          <a:spcPct val="100000"/>
                        </a:lnSpc>
                        <a:spcBef>
                          <a:spcPts val="0"/>
                        </a:spcBef>
                        <a:spcAft>
                          <a:spcPts val="0"/>
                        </a:spcAft>
                        <a:buClrTx/>
                        <a:buSzTx/>
                        <a:buFontTx/>
                        <a:buNone/>
                        <a:defRPr/>
                      </a:pPr>
                      <a:endParaRPr lang="en-US" sz="2000" b="1" dirty="0">
                        <a:latin typeface="Times New Roman" panose="02020603050405020304" charset="0"/>
                        <a:cs typeface="Times New Roman" panose="02020603050405020304" charset="0"/>
                      </a:endParaRPr>
                    </a:p>
                  </a:txBody>
                  <a:tcPr/>
                </a:tc>
                <a:tc>
                  <a:txBody>
                    <a:bodyPr/>
                    <a:lstStyle/>
                    <a:p>
                      <a:pPr algn="ctr"/>
                      <a:r>
                        <a:rPr lang="en-US" sz="2000" b="1" dirty="0" smtClean="0">
                          <a:latin typeface="Times New Roman" panose="02020603050405020304" charset="0"/>
                          <a:cs typeface="Times New Roman" panose="02020603050405020304" charset="0"/>
                        </a:rPr>
                        <a:t>13</a:t>
                      </a:r>
                      <a:endParaRPr lang="en-US" sz="2000" b="1" dirty="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3"/>
                  </a:ext>
                </a:extLst>
              </a:tr>
              <a:tr h="72771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smtClean="0">
                          <a:latin typeface="Times New Roman" panose="02020603050405020304" charset="0"/>
                          <a:cs typeface="Times New Roman" panose="02020603050405020304" charset="0"/>
                        </a:rPr>
                        <a:t>Precise consult international PLC </a:t>
                      </a:r>
                    </a:p>
                    <a:p>
                      <a:pPr marL="0" marR="0" lvl="0" indent="0" algn="ctr" defTabSz="914400" rtl="0" eaLnBrk="1" fontAlgn="auto" latinLnBrk="0" hangingPunct="1">
                        <a:lnSpc>
                          <a:spcPct val="100000"/>
                        </a:lnSpc>
                        <a:spcBef>
                          <a:spcPts val="0"/>
                        </a:spcBef>
                        <a:spcAft>
                          <a:spcPts val="0"/>
                        </a:spcAft>
                        <a:buClrTx/>
                        <a:buSzTx/>
                        <a:buFontTx/>
                        <a:buNone/>
                        <a:defRPr/>
                      </a:pPr>
                      <a:endParaRPr lang="en-US" sz="2000" b="1" dirty="0">
                        <a:latin typeface="Times New Roman" panose="02020603050405020304" charset="0"/>
                        <a:cs typeface="Times New Roman" panose="02020603050405020304" charset="0"/>
                      </a:endParaRPr>
                    </a:p>
                  </a:txBody>
                  <a:tcPr/>
                </a:tc>
                <a:tc>
                  <a:txBody>
                    <a:bodyPr/>
                    <a:lstStyle/>
                    <a:p>
                      <a:pPr algn="ctr"/>
                      <a:r>
                        <a:rPr lang="en-US" sz="2000" b="1" dirty="0" smtClean="0">
                          <a:latin typeface="Times New Roman" panose="02020603050405020304" charset="0"/>
                          <a:cs typeface="Times New Roman" panose="02020603050405020304" charset="0"/>
                        </a:rPr>
                        <a:t>5</a:t>
                      </a:r>
                      <a:endParaRPr lang="en-US" sz="2000" b="1" dirty="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4"/>
                  </a:ext>
                </a:extLst>
              </a:tr>
              <a:tr h="72771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err="1" smtClean="0">
                          <a:latin typeface="Times New Roman" panose="02020603050405020304" charset="0"/>
                          <a:cs typeface="Times New Roman" panose="02020603050405020304" charset="0"/>
                        </a:rPr>
                        <a:t>Sidama</a:t>
                      </a:r>
                      <a:r>
                        <a:rPr lang="en-US" sz="2000" b="1" dirty="0" smtClean="0">
                          <a:latin typeface="Times New Roman" panose="02020603050405020304" charset="0"/>
                          <a:cs typeface="Times New Roman" panose="02020603050405020304" charset="0"/>
                        </a:rPr>
                        <a:t> Region agriculture bureau. </a:t>
                      </a:r>
                    </a:p>
                    <a:p>
                      <a:pPr marL="0" marR="0" lvl="0" indent="0" algn="ctr" defTabSz="914400" rtl="0" eaLnBrk="1" fontAlgn="auto" latinLnBrk="0" hangingPunct="1">
                        <a:lnSpc>
                          <a:spcPct val="100000"/>
                        </a:lnSpc>
                        <a:spcBef>
                          <a:spcPts val="0"/>
                        </a:spcBef>
                        <a:spcAft>
                          <a:spcPts val="0"/>
                        </a:spcAft>
                        <a:buClrTx/>
                        <a:buSzTx/>
                        <a:buFontTx/>
                        <a:buNone/>
                        <a:defRPr/>
                      </a:pPr>
                      <a:endParaRPr lang="en-US" sz="2000" b="1" dirty="0">
                        <a:latin typeface="Times New Roman" panose="02020603050405020304" charset="0"/>
                        <a:cs typeface="Times New Roman" panose="02020603050405020304" charset="0"/>
                      </a:endParaRPr>
                    </a:p>
                  </a:txBody>
                  <a:tcPr/>
                </a:tc>
                <a:tc>
                  <a:txBody>
                    <a:bodyPr/>
                    <a:lstStyle/>
                    <a:p>
                      <a:pPr algn="ctr"/>
                      <a:r>
                        <a:rPr lang="en-US" sz="2000" b="1" dirty="0" smtClean="0">
                          <a:latin typeface="Times New Roman" panose="02020603050405020304" charset="0"/>
                          <a:cs typeface="Times New Roman" panose="02020603050405020304" charset="0"/>
                        </a:rPr>
                        <a:t>36</a:t>
                      </a:r>
                      <a:endParaRPr lang="en-US" sz="2000" b="1" dirty="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5"/>
                  </a:ext>
                </a:extLst>
              </a:tr>
              <a:tr h="411480">
                <a:tc>
                  <a:txBody>
                    <a:bodyPr/>
                    <a:lstStyle/>
                    <a:p>
                      <a:pPr algn="ctr"/>
                      <a:r>
                        <a:rPr lang="en-US" sz="2000" b="1" dirty="0" err="1" smtClean="0">
                          <a:latin typeface="Times New Roman" panose="02020603050405020304" charset="0"/>
                          <a:cs typeface="Times New Roman" panose="02020603050405020304" charset="0"/>
                        </a:rPr>
                        <a:t>Gambella</a:t>
                      </a:r>
                      <a:r>
                        <a:rPr lang="en-US" sz="2000" b="1" dirty="0" smtClean="0">
                          <a:latin typeface="Times New Roman" panose="02020603050405020304" charset="0"/>
                          <a:cs typeface="Times New Roman" panose="02020603050405020304" charset="0"/>
                        </a:rPr>
                        <a:t> Regional state</a:t>
                      </a:r>
                      <a:endParaRPr lang="en-US" sz="2000" b="1" dirty="0">
                        <a:latin typeface="Times New Roman" panose="02020603050405020304" charset="0"/>
                        <a:cs typeface="Times New Roman" panose="02020603050405020304" charset="0"/>
                      </a:endParaRPr>
                    </a:p>
                  </a:txBody>
                  <a:tcPr/>
                </a:tc>
                <a:tc>
                  <a:txBody>
                    <a:bodyPr/>
                    <a:lstStyle/>
                    <a:p>
                      <a:pPr algn="ctr"/>
                      <a:r>
                        <a:rPr lang="en-US" sz="2000" b="1" dirty="0" smtClean="0">
                          <a:latin typeface="Times New Roman" panose="02020603050405020304" charset="0"/>
                          <a:cs typeface="Times New Roman" panose="02020603050405020304" charset="0"/>
                        </a:rPr>
                        <a:t>2</a:t>
                      </a:r>
                      <a:endParaRPr lang="en-US" sz="2000" b="1" dirty="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6"/>
                  </a:ext>
                </a:extLst>
              </a:tr>
              <a:tr h="411480">
                <a:tc>
                  <a:txBody>
                    <a:bodyPr/>
                    <a:lstStyle/>
                    <a:p>
                      <a:pPr algn="ctr"/>
                      <a:r>
                        <a:rPr lang="en-US" sz="2000" b="1" dirty="0" err="1" smtClean="0">
                          <a:latin typeface="Times New Roman" panose="02020603050405020304" charset="0"/>
                          <a:cs typeface="Times New Roman" panose="02020603050405020304" charset="0"/>
                        </a:rPr>
                        <a:t>Somaliya</a:t>
                      </a:r>
                      <a:r>
                        <a:rPr lang="en-US" sz="2000" b="1" dirty="0" smtClean="0">
                          <a:latin typeface="Times New Roman" panose="02020603050405020304" charset="0"/>
                          <a:cs typeface="Times New Roman" panose="02020603050405020304" charset="0"/>
                        </a:rPr>
                        <a:t> Regional state</a:t>
                      </a:r>
                      <a:endParaRPr lang="en-US" sz="2000" b="1" dirty="0">
                        <a:latin typeface="Times New Roman" panose="02020603050405020304" charset="0"/>
                        <a:cs typeface="Times New Roman" panose="02020603050405020304" charset="0"/>
                      </a:endParaRPr>
                    </a:p>
                  </a:txBody>
                  <a:tcPr/>
                </a:tc>
                <a:tc>
                  <a:txBody>
                    <a:bodyPr/>
                    <a:lstStyle/>
                    <a:p>
                      <a:pPr algn="ctr"/>
                      <a:r>
                        <a:rPr lang="en-US" sz="2000" b="1" dirty="0" smtClean="0">
                          <a:latin typeface="Times New Roman" panose="02020603050405020304" charset="0"/>
                          <a:cs typeface="Times New Roman" panose="02020603050405020304" charset="0"/>
                        </a:rPr>
                        <a:t>20</a:t>
                      </a:r>
                      <a:endParaRPr lang="en-US" sz="2000" b="1" dirty="0">
                        <a:latin typeface="Times New Roman" panose="02020603050405020304" charset="0"/>
                        <a:cs typeface="Times New Roman" panose="02020603050405020304" charset="0"/>
                      </a:endParaRPr>
                    </a:p>
                  </a:txBody>
                  <a:tcPr/>
                </a:tc>
                <a:extLst>
                  <a:ext uri="{0D108BD9-81ED-4DB2-BD59-A6C34878D82A}">
                    <a16:rowId xmlns:a16="http://schemas.microsoft.com/office/drawing/2014/main" val="10007"/>
                  </a:ext>
                </a:extLst>
              </a:tr>
              <a:tr h="411480">
                <a:tc>
                  <a:txBody>
                    <a:bodyPr/>
                    <a:lstStyle/>
                    <a:p>
                      <a:pPr algn="ctr">
                        <a:buNone/>
                      </a:pPr>
                      <a:r>
                        <a:rPr lang="en-US" sz="2000" b="1" dirty="0">
                          <a:latin typeface="Times New Roman" panose="02020603050405020304" charset="0"/>
                          <a:cs typeface="Times New Roman" panose="02020603050405020304" charset="0"/>
                        </a:rPr>
                        <a:t>Total</a:t>
                      </a:r>
                    </a:p>
                  </a:txBody>
                  <a:tcPr/>
                </a:tc>
                <a:tc>
                  <a:txBody>
                    <a:bodyPr/>
                    <a:lstStyle/>
                    <a:p>
                      <a:pPr algn="ctr">
                        <a:buNone/>
                      </a:pPr>
                      <a:r>
                        <a:rPr lang="en-US" sz="2000" b="1" dirty="0">
                          <a:latin typeface="Times New Roman" panose="02020603050405020304" charset="0"/>
                          <a:cs typeface="Times New Roman" panose="02020603050405020304" charset="0"/>
                        </a:rPr>
                        <a:t>1015</a:t>
                      </a:r>
                    </a:p>
                  </a:txBody>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5"/>
          </a:solidFill>
        </p:spPr>
        <p:txBody>
          <a:bodyPr>
            <a:normAutofit/>
          </a:bodyPr>
          <a:lstStyle/>
          <a:p>
            <a:pPr algn="ctr"/>
            <a:r>
              <a:rPr lang="en-US" sz="3200" b="1" dirty="0" smtClean="0">
                <a:solidFill>
                  <a:schemeClr val="bg1"/>
                </a:solidFill>
                <a:latin typeface="Times New Roman" panose="02020603050405020304" charset="0"/>
                <a:cs typeface="Times New Roman" panose="02020603050405020304" charset="0"/>
              </a:rPr>
              <a:t>Company Structure</a:t>
            </a:r>
            <a:endParaRPr lang="en-US" sz="3200" b="1" dirty="0">
              <a:solidFill>
                <a:schemeClr val="bg1"/>
              </a:solidFill>
              <a:latin typeface="Times New Roman" panose="02020603050405020304" charset="0"/>
              <a:cs typeface="Times New Roman" panose="0202060305040502030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971" y="1399309"/>
            <a:ext cx="11494936" cy="4973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498764"/>
            <a:ext cx="10515600" cy="5678199"/>
          </a:xfrm>
          <a:solidFill>
            <a:schemeClr val="accent5"/>
          </a:solidFill>
        </p:spPr>
        <p:txBody>
          <a:bodyPr/>
          <a:lstStyle/>
          <a:p>
            <a:pPr marL="0" indent="0" algn="ctr">
              <a:buNone/>
            </a:pPr>
            <a:endParaRPr lang="en-US" sz="8000" b="1" dirty="0" smtClean="0">
              <a:solidFill>
                <a:schemeClr val="bg1"/>
              </a:solidFill>
              <a:latin typeface="Times New Roman" panose="02020603050405020304" charset="0"/>
              <a:cs typeface="Times New Roman" panose="02020603050405020304" charset="0"/>
            </a:endParaRPr>
          </a:p>
          <a:p>
            <a:pPr marL="0" indent="0" algn="ctr">
              <a:buNone/>
            </a:pPr>
            <a:r>
              <a:rPr lang="en-US" sz="8000" b="1" dirty="0" smtClean="0">
                <a:solidFill>
                  <a:schemeClr val="bg1"/>
                </a:solidFill>
                <a:latin typeface="Times New Roman" panose="02020603050405020304" charset="0"/>
                <a:cs typeface="Times New Roman" panose="02020603050405020304" charset="0"/>
              </a:rPr>
              <a:t>Training</a:t>
            </a:r>
            <a:r>
              <a:rPr lang="en-US" dirty="0" smtClean="0">
                <a:solidFill>
                  <a:schemeClr val="bg1"/>
                </a:solidFill>
              </a:rPr>
              <a:t>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635" cy="1305560"/>
          </a:xfrm>
          <a:solidFill>
            <a:schemeClr val="accent5">
              <a:lumMod val="75000"/>
            </a:schemeClr>
          </a:solidFill>
        </p:spPr>
        <p:txBody>
          <a:bodyPr/>
          <a:lstStyle/>
          <a:p>
            <a:pPr algn="ctr"/>
            <a:r>
              <a:rPr lang="en-US" sz="3200" b="1">
                <a:solidFill>
                  <a:schemeClr val="bg1"/>
                </a:solidFill>
                <a:latin typeface="Times New Roman" panose="02020603050405020304" charset="0"/>
                <a:cs typeface="Times New Roman" panose="02020603050405020304" charset="0"/>
              </a:rPr>
              <a:t>Training in Sidama and SNNP Regions</a:t>
            </a:r>
          </a:p>
        </p:txBody>
      </p:sp>
      <p:pic>
        <p:nvPicPr>
          <p:cNvPr id="5" name="Content Placeholder 4" descr="photo_2021-12-10_20-35-40"/>
          <p:cNvPicPr>
            <a:picLocks noGrp="1" noChangeAspect="1"/>
          </p:cNvPicPr>
          <p:nvPr>
            <p:ph sz="half" idx="1"/>
          </p:nvPr>
        </p:nvPicPr>
        <p:blipFill>
          <a:blip r:embed="rId3"/>
          <a:stretch>
            <a:fillRect/>
          </a:stretch>
        </p:blipFill>
        <p:spPr>
          <a:xfrm>
            <a:off x="144145" y="1441450"/>
            <a:ext cx="6035040" cy="3385820"/>
          </a:xfrm>
          <a:prstGeom prst="rect">
            <a:avLst/>
          </a:prstGeom>
        </p:spPr>
      </p:pic>
      <p:pic>
        <p:nvPicPr>
          <p:cNvPr id="6" name="Content Placeholder 5" descr="solar based irrigation participants"/>
          <p:cNvPicPr>
            <a:picLocks noGrp="1" noChangeAspect="1"/>
          </p:cNvPicPr>
          <p:nvPr>
            <p:ph sz="half" idx="2"/>
          </p:nvPr>
        </p:nvPicPr>
        <p:blipFill>
          <a:blip r:embed="rId4"/>
          <a:stretch>
            <a:fillRect/>
          </a:stretch>
        </p:blipFill>
        <p:spPr>
          <a:xfrm>
            <a:off x="6179185" y="1441450"/>
            <a:ext cx="5553075" cy="4472305"/>
          </a:xfrm>
          <a:prstGeom prst="rect">
            <a:avLst/>
          </a:prstGeom>
        </p:spPr>
      </p:pic>
      <p:pic>
        <p:nvPicPr>
          <p:cNvPr id="8" name="Picture 7"/>
          <p:cNvPicPr>
            <a:picLocks noChangeAspect="1"/>
          </p:cNvPicPr>
          <p:nvPr/>
        </p:nvPicPr>
        <p:blipFill>
          <a:blip r:embed="rId5"/>
          <a:stretch>
            <a:fillRect/>
          </a:stretch>
        </p:blipFill>
        <p:spPr>
          <a:xfrm>
            <a:off x="144145" y="4827270"/>
            <a:ext cx="6035675" cy="108648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 y="0"/>
            <a:ext cx="12191365" cy="1273810"/>
          </a:xfrm>
          <a:solidFill>
            <a:schemeClr val="accent5">
              <a:lumMod val="75000"/>
            </a:schemeClr>
          </a:solidFill>
        </p:spPr>
        <p:txBody>
          <a:bodyPr/>
          <a:lstStyle/>
          <a:p>
            <a:pPr algn="ctr"/>
            <a:r>
              <a:rPr lang="en-US" sz="3200" b="1">
                <a:solidFill>
                  <a:schemeClr val="bg1"/>
                </a:solidFill>
                <a:latin typeface="Times New Roman" panose="02020603050405020304" charset="0"/>
                <a:cs typeface="Times New Roman" panose="02020603050405020304" charset="0"/>
              </a:rPr>
              <a:t>Training in Amhara Region, (practically and teoretically)</a:t>
            </a:r>
          </a:p>
        </p:txBody>
      </p:sp>
      <p:sp>
        <p:nvSpPr>
          <p:cNvPr id="4" name="Content Placeholder 3"/>
          <p:cNvSpPr>
            <a:spLocks noGrp="1"/>
          </p:cNvSpPr>
          <p:nvPr>
            <p:ph sz="half" idx="2"/>
          </p:nvPr>
        </p:nvSpPr>
        <p:spPr/>
        <p:txBody>
          <a:bodyPr/>
          <a:lstStyle/>
          <a:p>
            <a:pPr marL="0" indent="0">
              <a:buNone/>
            </a:pPr>
            <a:endParaRPr lang="en-US"/>
          </a:p>
          <a:p>
            <a:pPr marL="0" indent="0">
              <a:buNone/>
            </a:pPr>
            <a:endParaRPr lang="en-US"/>
          </a:p>
          <a:p>
            <a:pPr marL="0" indent="0">
              <a:buNone/>
            </a:pPr>
            <a:endParaRPr lang="en-US"/>
          </a:p>
        </p:txBody>
      </p:sp>
      <p:pic>
        <p:nvPicPr>
          <p:cNvPr id="5" name="Content Placeholder 4"/>
          <p:cNvPicPr>
            <a:picLocks noGrp="1" noChangeAspect="1"/>
          </p:cNvPicPr>
          <p:nvPr>
            <p:ph sz="half" idx="1"/>
          </p:nvPr>
        </p:nvPicPr>
        <p:blipFill>
          <a:blip r:embed="rId3"/>
          <a:stretch>
            <a:fillRect/>
          </a:stretch>
        </p:blipFill>
        <p:spPr>
          <a:xfrm>
            <a:off x="280670" y="1825625"/>
            <a:ext cx="5739130" cy="4171950"/>
          </a:xfrm>
          <a:prstGeom prst="rect">
            <a:avLst/>
          </a:prstGeom>
        </p:spPr>
      </p:pic>
      <p:pic>
        <p:nvPicPr>
          <p:cNvPr id="6" name="Picture 5"/>
          <p:cNvPicPr>
            <a:picLocks noChangeAspect="1"/>
          </p:cNvPicPr>
          <p:nvPr/>
        </p:nvPicPr>
        <p:blipFill>
          <a:blip r:embed="rId4"/>
          <a:stretch>
            <a:fillRect/>
          </a:stretch>
        </p:blipFill>
        <p:spPr>
          <a:xfrm>
            <a:off x="6303010" y="1825625"/>
            <a:ext cx="5181600" cy="417131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VET graduate student participate solar pump instalation"/>
          <p:cNvPicPr>
            <a:picLocks noGrp="1" noChangeAspect="1"/>
          </p:cNvPicPr>
          <p:nvPr>
            <p:ph sz="half" idx="1"/>
          </p:nvPr>
        </p:nvPicPr>
        <p:blipFill>
          <a:blip r:embed="rId3"/>
          <a:stretch>
            <a:fillRect/>
          </a:stretch>
        </p:blipFill>
        <p:spPr>
          <a:xfrm>
            <a:off x="567055" y="1355090"/>
            <a:ext cx="5034280" cy="2376805"/>
          </a:xfrm>
          <a:prstGeom prst="rect">
            <a:avLst/>
          </a:prstGeom>
        </p:spPr>
      </p:pic>
      <p:pic>
        <p:nvPicPr>
          <p:cNvPr id="6" name="Content Placeholder 5" descr="solar pump instalation"/>
          <p:cNvPicPr>
            <a:picLocks noGrp="1" noChangeAspect="1"/>
          </p:cNvPicPr>
          <p:nvPr>
            <p:ph sz="half" idx="2"/>
          </p:nvPr>
        </p:nvPicPr>
        <p:blipFill>
          <a:blip r:embed="rId4"/>
          <a:stretch>
            <a:fillRect/>
          </a:stretch>
        </p:blipFill>
        <p:spPr>
          <a:xfrm>
            <a:off x="5649595" y="1355090"/>
            <a:ext cx="5520690" cy="5057775"/>
          </a:xfrm>
          <a:prstGeom prst="rect">
            <a:avLst/>
          </a:prstGeom>
        </p:spPr>
      </p:pic>
      <p:sp>
        <p:nvSpPr>
          <p:cNvPr id="7" name="Text Box 6"/>
          <p:cNvSpPr txBox="1"/>
          <p:nvPr/>
        </p:nvSpPr>
        <p:spPr>
          <a:xfrm>
            <a:off x="114935" y="120650"/>
            <a:ext cx="12192635" cy="1087755"/>
          </a:xfrm>
          <a:prstGeom prst="rect">
            <a:avLst/>
          </a:prstGeom>
          <a:solidFill>
            <a:schemeClr val="accent5">
              <a:lumMod val="75000"/>
            </a:schemeClr>
          </a:solidFill>
        </p:spPr>
        <p:txBody>
          <a:bodyPr wrap="square" rtlCol="0">
            <a:noAutofit/>
          </a:bodyPr>
          <a:lstStyle/>
          <a:p>
            <a:pPr algn="ctr"/>
            <a:r>
              <a:rPr lang="en-US" sz="3200" b="1">
                <a:solidFill>
                  <a:schemeClr val="bg1"/>
                </a:solidFill>
                <a:latin typeface="Times New Roman" panose="02020603050405020304" charset="0"/>
                <a:cs typeface="Times New Roman" panose="02020603050405020304" charset="0"/>
              </a:rPr>
              <a:t>SNNP and SIDAMA Region TVET Students Solar pump installation training</a:t>
            </a:r>
          </a:p>
        </p:txBody>
      </p:sp>
      <p:pic>
        <p:nvPicPr>
          <p:cNvPr id="4" name="Content Placeholder 4"/>
          <p:cNvPicPr>
            <a:picLocks noChangeAspect="1"/>
          </p:cNvPicPr>
          <p:nvPr/>
        </p:nvPicPr>
        <p:blipFill>
          <a:blip r:embed="rId5"/>
          <a:stretch>
            <a:fillRect/>
          </a:stretch>
        </p:blipFill>
        <p:spPr>
          <a:xfrm>
            <a:off x="567055" y="3731895"/>
            <a:ext cx="5034915" cy="268097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365" cy="1325880"/>
          </a:xfrm>
          <a:solidFill>
            <a:schemeClr val="accent5">
              <a:lumMod val="75000"/>
            </a:schemeClr>
          </a:solidFill>
        </p:spPr>
        <p:txBody>
          <a:bodyPr/>
          <a:lstStyle/>
          <a:p>
            <a:pPr algn="ctr"/>
            <a:r>
              <a:rPr lang="en-US" sz="3200" b="1" dirty="0" smtClean="0">
                <a:solidFill>
                  <a:schemeClr val="bg1"/>
                </a:solidFill>
                <a:latin typeface="Times New Roman" panose="02020603050405020304" charset="0"/>
                <a:cs typeface="Times New Roman" panose="02020603050405020304" charset="0"/>
              </a:rPr>
              <a:t>Job oppourtunity for Youths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0640" y="1447800"/>
            <a:ext cx="8825230" cy="533273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641985"/>
            <a:ext cx="11086465" cy="5584825"/>
          </a:xfrm>
          <a:solidFill>
            <a:schemeClr val="accent5"/>
          </a:solidFill>
        </p:spPr>
        <p:txBody>
          <a:bodyPr>
            <a:normAutofit/>
          </a:bodyPr>
          <a:lstStyle/>
          <a:p>
            <a:pPr algn="ctr"/>
            <a:r>
              <a:rPr lang="en-US" sz="6600" b="1" dirty="0" smtClean="0">
                <a:solidFill>
                  <a:schemeClr val="bg1"/>
                </a:solidFill>
                <a:latin typeface="Arial" panose="020B0604020202020204" pitchFamily="34" charset="0"/>
                <a:cs typeface="Arial" panose="020B0604020202020204" pitchFamily="34" charset="0"/>
              </a:rPr>
              <a:t>Installation</a:t>
            </a:r>
            <a:endParaRPr lang="en-US" sz="66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 name="Group 37"/>
          <p:cNvGrpSpPr/>
          <p:nvPr/>
        </p:nvGrpSpPr>
        <p:grpSpPr>
          <a:xfrm>
            <a:off x="-1" y="-143149"/>
            <a:ext cx="12191365" cy="5309083"/>
            <a:chOff x="10192" y="-169986"/>
            <a:chExt cx="12190921" cy="5363451"/>
          </a:xfrm>
        </p:grpSpPr>
        <p:sp>
          <p:nvSpPr>
            <p:cNvPr id="9" name="TextBox 8"/>
            <p:cNvSpPr txBox="1"/>
            <p:nvPr/>
          </p:nvSpPr>
          <p:spPr>
            <a:xfrm>
              <a:off x="10192" y="-169986"/>
              <a:ext cx="12190921" cy="1286855"/>
            </a:xfrm>
            <a:prstGeom prst="rect">
              <a:avLst/>
            </a:prstGeom>
            <a:solidFill>
              <a:schemeClr val="accent5">
                <a:lumMod val="75000"/>
              </a:schemeClr>
            </a:solidFill>
          </p:spPr>
          <p:txBody>
            <a:bodyPr wrap="square" rtlCol="0">
              <a:noAutofit/>
            </a:bodyPr>
            <a:lstStyle/>
            <a:p>
              <a:pPr defTabSz="732155">
                <a:spcAft>
                  <a:spcPts val="540"/>
                </a:spcAft>
              </a:pPr>
              <a:r>
                <a:rPr lang="en-US" sz="3200" b="1" kern="1200" dirty="0">
                  <a:solidFill>
                    <a:schemeClr val="bg1"/>
                  </a:solidFill>
                  <a:latin typeface="Times New Roman" panose="02020603050405020304" charset="0"/>
                  <a:ea typeface="Verdana" panose="020B0604030504040204" pitchFamily="34" charset="0"/>
                  <a:cs typeface="Times New Roman" panose="02020603050405020304" charset="0"/>
                </a:rPr>
                <a:t>        </a:t>
              </a:r>
            </a:p>
            <a:p>
              <a:pPr defTabSz="732155">
                <a:spcAft>
                  <a:spcPts val="540"/>
                </a:spcAft>
              </a:pPr>
              <a:r>
                <a:rPr lang="en-US" sz="3200" b="1" kern="1200" dirty="0">
                  <a:solidFill>
                    <a:schemeClr val="bg1"/>
                  </a:solidFill>
                  <a:latin typeface="Times New Roman" panose="02020603050405020304" charset="0"/>
                  <a:ea typeface="Verdana" panose="020B0604030504040204" pitchFamily="34" charset="0"/>
                  <a:cs typeface="Times New Roman" panose="02020603050405020304" charset="0"/>
                </a:rPr>
                <a:t>           CONTENTS</a:t>
              </a:r>
            </a:p>
          </p:txBody>
        </p:sp>
        <p:grpSp>
          <p:nvGrpSpPr>
            <p:cNvPr id="37" name="Group 36"/>
            <p:cNvGrpSpPr/>
            <p:nvPr/>
          </p:nvGrpSpPr>
          <p:grpSpPr>
            <a:xfrm>
              <a:off x="1436796" y="1541927"/>
              <a:ext cx="2979279" cy="3651538"/>
              <a:chOff x="1838730" y="1431395"/>
              <a:chExt cx="2979279" cy="3651538"/>
            </a:xfrm>
          </p:grpSpPr>
          <p:sp>
            <p:nvSpPr>
              <p:cNvPr id="11" name="TextBox 10"/>
              <p:cNvSpPr txBox="1"/>
              <p:nvPr/>
            </p:nvSpPr>
            <p:spPr>
              <a:xfrm>
                <a:off x="1850276" y="1431395"/>
                <a:ext cx="740302" cy="540787"/>
              </a:xfrm>
              <a:prstGeom prst="rect">
                <a:avLst/>
              </a:prstGeom>
              <a:noFill/>
            </p:spPr>
            <p:txBody>
              <a:bodyPr wrap="square" rtlCol="0">
                <a:spAutoFit/>
              </a:bodyPr>
              <a:lstStyle/>
              <a:p>
                <a:pPr defTabSz="732155">
                  <a:spcAft>
                    <a:spcPts val="540"/>
                  </a:spcAft>
                </a:pPr>
                <a:r>
                  <a:rPr lang="en-US" sz="2885" b="1" kern="1200" dirty="0">
                    <a:solidFill>
                      <a:schemeClr val="tx1">
                        <a:lumMod val="65000"/>
                        <a:lumOff val="35000"/>
                      </a:schemeClr>
                    </a:solidFill>
                    <a:latin typeface="Verdana" panose="020B0604030504040204" pitchFamily="34" charset="0"/>
                    <a:ea typeface="Verdana" panose="020B0604030504040204" pitchFamily="34" charset="0"/>
                    <a:cs typeface="+mn-cs"/>
                  </a:rPr>
                  <a:t>01</a:t>
                </a:r>
                <a:endParaRPr lang="en-US" sz="3600" b="1"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23" name="Rectangle 22"/>
              <p:cNvSpPr/>
              <p:nvPr/>
            </p:nvSpPr>
            <p:spPr>
              <a:xfrm>
                <a:off x="2487181" y="1444925"/>
                <a:ext cx="2238977" cy="405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32155">
                  <a:spcAft>
                    <a:spcPts val="540"/>
                  </a:spcAft>
                </a:pPr>
                <a:r>
                  <a:rPr lang="en-US" sz="1600" kern="1200" dirty="0" smtClean="0">
                    <a:solidFill>
                      <a:schemeClr val="tx1"/>
                    </a:solidFill>
                    <a:latin typeface="Verdana" panose="020B0604030504040204" pitchFamily="34" charset="0"/>
                    <a:ea typeface="Verdana" panose="020B0604030504040204" pitchFamily="34" charset="0"/>
                    <a:cs typeface="+mn-cs"/>
                  </a:rPr>
                  <a:t> About </a:t>
                </a:r>
                <a:r>
                  <a:rPr lang="en-US" sz="1600" kern="1200" dirty="0">
                    <a:solidFill>
                      <a:schemeClr val="tx1"/>
                    </a:solidFill>
                    <a:latin typeface="Verdana" panose="020B0604030504040204" pitchFamily="34" charset="0"/>
                    <a:ea typeface="Verdana" panose="020B0604030504040204" pitchFamily="34" charset="0"/>
                    <a:cs typeface="+mn-cs"/>
                  </a:rPr>
                  <a:t>Us</a:t>
                </a:r>
                <a:endParaRPr lang="en-US" sz="2000" dirty="0">
                  <a:solidFill>
                    <a:schemeClr val="tx1"/>
                  </a:solidFill>
                  <a:latin typeface="Verdana" panose="020B0604030504040204" pitchFamily="34" charset="0"/>
                  <a:ea typeface="Verdana" panose="020B0604030504040204" pitchFamily="34" charset="0"/>
                </a:endParaRPr>
              </a:p>
            </p:txBody>
          </p:sp>
          <p:sp>
            <p:nvSpPr>
              <p:cNvPr id="24" name="TextBox 23"/>
              <p:cNvSpPr txBox="1"/>
              <p:nvPr/>
            </p:nvSpPr>
            <p:spPr>
              <a:xfrm>
                <a:off x="1838730" y="1966554"/>
                <a:ext cx="740302" cy="540787"/>
              </a:xfrm>
              <a:prstGeom prst="rect">
                <a:avLst/>
              </a:prstGeom>
              <a:noFill/>
            </p:spPr>
            <p:txBody>
              <a:bodyPr wrap="square" rtlCol="0">
                <a:spAutoFit/>
              </a:bodyPr>
              <a:lstStyle/>
              <a:p>
                <a:pPr defTabSz="732155">
                  <a:spcAft>
                    <a:spcPts val="540"/>
                  </a:spcAft>
                </a:pPr>
                <a:r>
                  <a:rPr lang="en-US" sz="2885" b="1" kern="1200" dirty="0">
                    <a:solidFill>
                      <a:schemeClr val="tx1">
                        <a:lumMod val="65000"/>
                        <a:lumOff val="35000"/>
                      </a:schemeClr>
                    </a:solidFill>
                    <a:latin typeface="Verdana" panose="020B0604030504040204" pitchFamily="34" charset="0"/>
                    <a:ea typeface="Verdana" panose="020B0604030504040204" pitchFamily="34" charset="0"/>
                    <a:cs typeface="+mn-cs"/>
                  </a:rPr>
                  <a:t>02</a:t>
                </a:r>
                <a:endParaRPr lang="en-US" sz="3600" b="1"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25" name="Rectangle 24"/>
              <p:cNvSpPr/>
              <p:nvPr/>
            </p:nvSpPr>
            <p:spPr>
              <a:xfrm>
                <a:off x="2487181" y="1966554"/>
                <a:ext cx="2238977" cy="405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32155">
                  <a:spcAft>
                    <a:spcPts val="540"/>
                  </a:spcAft>
                </a:pPr>
                <a:r>
                  <a:rPr lang="en-US" sz="1600" kern="1200" dirty="0" smtClean="0">
                    <a:solidFill>
                      <a:schemeClr val="tx1"/>
                    </a:solidFill>
                    <a:latin typeface="Verdana" panose="020B0604030504040204" pitchFamily="34" charset="0"/>
                    <a:ea typeface="Verdana" panose="020B0604030504040204" pitchFamily="34" charset="0"/>
                    <a:cs typeface="+mn-cs"/>
                  </a:rPr>
                  <a:t> Our </a:t>
                </a:r>
                <a:r>
                  <a:rPr lang="en-US" sz="1600" kern="1200" dirty="0">
                    <a:solidFill>
                      <a:schemeClr val="tx1"/>
                    </a:solidFill>
                    <a:latin typeface="Verdana" panose="020B0604030504040204" pitchFamily="34" charset="0"/>
                    <a:ea typeface="Verdana" panose="020B0604030504040204" pitchFamily="34" charset="0"/>
                    <a:cs typeface="+mn-cs"/>
                  </a:rPr>
                  <a:t>Core Values</a:t>
                </a:r>
                <a:endParaRPr lang="en-US" sz="2000" dirty="0">
                  <a:solidFill>
                    <a:schemeClr val="tx1"/>
                  </a:solidFill>
                  <a:latin typeface="Verdana" panose="020B0604030504040204" pitchFamily="34" charset="0"/>
                  <a:ea typeface="Verdana" panose="020B0604030504040204" pitchFamily="34" charset="0"/>
                </a:endParaRPr>
              </a:p>
            </p:txBody>
          </p:sp>
          <p:sp>
            <p:nvSpPr>
              <p:cNvPr id="26" name="TextBox 25"/>
              <p:cNvSpPr txBox="1"/>
              <p:nvPr/>
            </p:nvSpPr>
            <p:spPr>
              <a:xfrm>
                <a:off x="1850276" y="2508961"/>
                <a:ext cx="740302" cy="540787"/>
              </a:xfrm>
              <a:prstGeom prst="rect">
                <a:avLst/>
              </a:prstGeom>
              <a:noFill/>
            </p:spPr>
            <p:txBody>
              <a:bodyPr wrap="square" rtlCol="0">
                <a:spAutoFit/>
              </a:bodyPr>
              <a:lstStyle/>
              <a:p>
                <a:pPr defTabSz="732155">
                  <a:spcAft>
                    <a:spcPts val="540"/>
                  </a:spcAft>
                </a:pPr>
                <a:r>
                  <a:rPr lang="en-US" sz="2885" b="1" kern="1200" dirty="0">
                    <a:solidFill>
                      <a:schemeClr val="tx1">
                        <a:lumMod val="65000"/>
                        <a:lumOff val="35000"/>
                      </a:schemeClr>
                    </a:solidFill>
                    <a:latin typeface="Verdana" panose="020B0604030504040204" pitchFamily="34" charset="0"/>
                    <a:ea typeface="Verdana" panose="020B0604030504040204" pitchFamily="34" charset="0"/>
                    <a:cs typeface="+mn-cs"/>
                  </a:rPr>
                  <a:t>03</a:t>
                </a:r>
                <a:endParaRPr lang="en-US" sz="3600" b="1"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28" name="Rectangle 27"/>
              <p:cNvSpPr/>
              <p:nvPr/>
            </p:nvSpPr>
            <p:spPr>
              <a:xfrm>
                <a:off x="2545762" y="2576533"/>
                <a:ext cx="2238977" cy="405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32155">
                  <a:spcAft>
                    <a:spcPts val="540"/>
                  </a:spcAft>
                </a:pPr>
                <a:r>
                  <a:rPr lang="en-US" sz="1600" kern="1200" dirty="0">
                    <a:solidFill>
                      <a:schemeClr val="tx1"/>
                    </a:solidFill>
                    <a:latin typeface="Verdana" panose="020B0604030504040204" pitchFamily="34" charset="0"/>
                    <a:ea typeface="Verdana" panose="020B0604030504040204" pitchFamily="34" charset="0"/>
                    <a:cs typeface="+mn-cs"/>
                  </a:rPr>
                  <a:t>Areas of Work</a:t>
                </a:r>
                <a:endParaRPr lang="en-US" sz="2000" dirty="0">
                  <a:solidFill>
                    <a:schemeClr val="tx1"/>
                  </a:solidFill>
                  <a:latin typeface="Verdana" panose="020B0604030504040204" pitchFamily="34" charset="0"/>
                  <a:ea typeface="Verdana" panose="020B0604030504040204" pitchFamily="34" charset="0"/>
                </a:endParaRPr>
              </a:p>
            </p:txBody>
          </p:sp>
          <p:sp>
            <p:nvSpPr>
              <p:cNvPr id="30" name="TextBox 29"/>
              <p:cNvSpPr txBox="1"/>
              <p:nvPr/>
            </p:nvSpPr>
            <p:spPr>
              <a:xfrm>
                <a:off x="1850276" y="3014630"/>
                <a:ext cx="740302" cy="540787"/>
              </a:xfrm>
              <a:prstGeom prst="rect">
                <a:avLst/>
              </a:prstGeom>
              <a:noFill/>
            </p:spPr>
            <p:txBody>
              <a:bodyPr wrap="square" rtlCol="0">
                <a:spAutoFit/>
              </a:bodyPr>
              <a:lstStyle/>
              <a:p>
                <a:pPr defTabSz="732155">
                  <a:spcAft>
                    <a:spcPts val="540"/>
                  </a:spcAft>
                </a:pPr>
                <a:r>
                  <a:rPr lang="en-US" sz="2885" b="1" kern="1200" dirty="0" smtClean="0">
                    <a:solidFill>
                      <a:schemeClr val="tx1">
                        <a:lumMod val="65000"/>
                        <a:lumOff val="35000"/>
                      </a:schemeClr>
                    </a:solidFill>
                    <a:latin typeface="Verdana" panose="020B0604030504040204" pitchFamily="34" charset="0"/>
                    <a:ea typeface="Verdana" panose="020B0604030504040204" pitchFamily="34" charset="0"/>
                    <a:cs typeface="+mn-cs"/>
                  </a:rPr>
                  <a:t>04</a:t>
                </a:r>
                <a:endParaRPr lang="en-US" sz="3600" b="1"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31" name="Rectangle 30"/>
              <p:cNvSpPr/>
              <p:nvPr/>
            </p:nvSpPr>
            <p:spPr>
              <a:xfrm>
                <a:off x="2579032" y="3148879"/>
                <a:ext cx="2238976" cy="405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32155">
                  <a:spcAft>
                    <a:spcPts val="540"/>
                  </a:spcAft>
                </a:pPr>
                <a:r>
                  <a:rPr lang="en-US" sz="1600" kern="1200" dirty="0">
                    <a:solidFill>
                      <a:schemeClr val="tx1"/>
                    </a:solidFill>
                    <a:latin typeface="Verdana" panose="020B0604030504040204" pitchFamily="34" charset="0"/>
                    <a:ea typeface="Verdana" panose="020B0604030504040204" pitchFamily="34" charset="0"/>
                    <a:cs typeface="+mn-cs"/>
                  </a:rPr>
                  <a:t>Our Product</a:t>
                </a:r>
                <a:endParaRPr lang="en-US" sz="2000" dirty="0">
                  <a:solidFill>
                    <a:schemeClr val="tx1"/>
                  </a:solidFill>
                  <a:latin typeface="Verdana" panose="020B0604030504040204" pitchFamily="34" charset="0"/>
                  <a:ea typeface="Verdana" panose="020B0604030504040204" pitchFamily="34" charset="0"/>
                </a:endParaRPr>
              </a:p>
            </p:txBody>
          </p:sp>
          <p:sp>
            <p:nvSpPr>
              <p:cNvPr id="32" name="TextBox 31"/>
              <p:cNvSpPr txBox="1"/>
              <p:nvPr/>
            </p:nvSpPr>
            <p:spPr>
              <a:xfrm>
                <a:off x="1850276" y="3559977"/>
                <a:ext cx="740302" cy="540787"/>
              </a:xfrm>
              <a:prstGeom prst="rect">
                <a:avLst/>
              </a:prstGeom>
              <a:noFill/>
            </p:spPr>
            <p:txBody>
              <a:bodyPr wrap="square" rtlCol="0">
                <a:spAutoFit/>
              </a:bodyPr>
              <a:lstStyle/>
              <a:p>
                <a:pPr defTabSz="732155">
                  <a:spcAft>
                    <a:spcPts val="540"/>
                  </a:spcAft>
                </a:pPr>
                <a:r>
                  <a:rPr lang="en-US" sz="2885" b="1" kern="1200" dirty="0" smtClean="0">
                    <a:solidFill>
                      <a:schemeClr val="tx1">
                        <a:lumMod val="65000"/>
                        <a:lumOff val="35000"/>
                      </a:schemeClr>
                    </a:solidFill>
                    <a:latin typeface="Verdana" panose="020B0604030504040204" pitchFamily="34" charset="0"/>
                    <a:ea typeface="Verdana" panose="020B0604030504040204" pitchFamily="34" charset="0"/>
                    <a:cs typeface="+mn-cs"/>
                  </a:rPr>
                  <a:t>05</a:t>
                </a:r>
                <a:endParaRPr lang="en-US" sz="3600" b="1"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33" name="Rectangle 32"/>
              <p:cNvSpPr/>
              <p:nvPr/>
            </p:nvSpPr>
            <p:spPr>
              <a:xfrm>
                <a:off x="2579031" y="3627549"/>
                <a:ext cx="2238977" cy="405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32155">
                  <a:spcAft>
                    <a:spcPts val="540"/>
                  </a:spcAft>
                </a:pPr>
                <a:r>
                  <a:rPr lang="en-US" sz="1600" kern="1200" dirty="0" smtClean="0">
                    <a:solidFill>
                      <a:schemeClr val="tx1"/>
                    </a:solidFill>
                    <a:latin typeface="Verdana" panose="020B0604030504040204" pitchFamily="34" charset="0"/>
                    <a:ea typeface="Verdana" panose="020B0604030504040204" pitchFamily="34" charset="0"/>
                    <a:cs typeface="+mn-cs"/>
                  </a:rPr>
                  <a:t>Company structure</a:t>
                </a:r>
                <a:endParaRPr lang="en-US" sz="2000" dirty="0">
                  <a:solidFill>
                    <a:schemeClr val="tx1"/>
                  </a:solidFill>
                  <a:latin typeface="Verdana" panose="020B0604030504040204" pitchFamily="34" charset="0"/>
                  <a:ea typeface="Verdana" panose="020B0604030504040204" pitchFamily="34" charset="0"/>
                </a:endParaRPr>
              </a:p>
            </p:txBody>
          </p:sp>
          <p:sp>
            <p:nvSpPr>
              <p:cNvPr id="34" name="TextBox 33"/>
              <p:cNvSpPr txBox="1"/>
              <p:nvPr/>
            </p:nvSpPr>
            <p:spPr>
              <a:xfrm>
                <a:off x="1875587" y="4090646"/>
                <a:ext cx="740302" cy="540787"/>
              </a:xfrm>
              <a:prstGeom prst="rect">
                <a:avLst/>
              </a:prstGeom>
              <a:noFill/>
            </p:spPr>
            <p:txBody>
              <a:bodyPr wrap="square" rtlCol="0">
                <a:spAutoFit/>
              </a:bodyPr>
              <a:lstStyle/>
              <a:p>
                <a:pPr defTabSz="732155">
                  <a:spcAft>
                    <a:spcPts val="540"/>
                  </a:spcAft>
                </a:pPr>
                <a:r>
                  <a:rPr lang="en-US" sz="2885" b="1" kern="1200" dirty="0">
                    <a:solidFill>
                      <a:schemeClr val="tx1">
                        <a:lumMod val="65000"/>
                        <a:lumOff val="35000"/>
                      </a:schemeClr>
                    </a:solidFill>
                    <a:latin typeface="Verdana" panose="020B0604030504040204" pitchFamily="34" charset="0"/>
                    <a:ea typeface="Verdana" panose="020B0604030504040204" pitchFamily="34" charset="0"/>
                    <a:cs typeface="+mn-cs"/>
                  </a:rPr>
                  <a:t>06</a:t>
                </a:r>
                <a:endParaRPr lang="en-US" sz="3600" b="1"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35" name="Rectangle 34"/>
              <p:cNvSpPr/>
              <p:nvPr/>
            </p:nvSpPr>
            <p:spPr>
              <a:xfrm>
                <a:off x="2579032" y="4677292"/>
                <a:ext cx="2238977" cy="405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32155">
                  <a:spcAft>
                    <a:spcPts val="540"/>
                  </a:spcAft>
                </a:pPr>
                <a:r>
                  <a:rPr lang="en-US" sz="1600" kern="1200" dirty="0" smtClean="0">
                    <a:solidFill>
                      <a:schemeClr val="tx1"/>
                    </a:solidFill>
                    <a:latin typeface="Verdana" panose="020B0604030504040204" pitchFamily="34" charset="0"/>
                    <a:ea typeface="Verdana" panose="020B0604030504040204" pitchFamily="34" charset="0"/>
                    <a:cs typeface="+mn-cs"/>
                  </a:rPr>
                  <a:t>Our partners</a:t>
                </a:r>
                <a:endParaRPr lang="en-US" dirty="0">
                  <a:solidFill>
                    <a:schemeClr val="tx1"/>
                  </a:solidFill>
                  <a:latin typeface="Verdana" panose="020B0604030504040204" pitchFamily="34" charset="0"/>
                  <a:ea typeface="Verdana" panose="020B0604030504040204" pitchFamily="34" charset="0"/>
                </a:endParaRPr>
              </a:p>
            </p:txBody>
          </p:sp>
        </p:gr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278" y="1210109"/>
            <a:ext cx="6561221" cy="4920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33"/>
          <p:cNvSpPr txBox="1"/>
          <p:nvPr/>
        </p:nvSpPr>
        <p:spPr>
          <a:xfrm>
            <a:off x="1463513" y="4764405"/>
            <a:ext cx="740329" cy="535305"/>
          </a:xfrm>
          <a:prstGeom prst="rect">
            <a:avLst/>
          </a:prstGeom>
          <a:noFill/>
        </p:spPr>
        <p:txBody>
          <a:bodyPr wrap="square" rtlCol="0">
            <a:spAutoFit/>
          </a:bodyPr>
          <a:lstStyle/>
          <a:p>
            <a:pPr defTabSz="732155">
              <a:spcAft>
                <a:spcPts val="540"/>
              </a:spcAft>
            </a:pPr>
            <a:r>
              <a:rPr lang="en-US" sz="2885" b="1" kern="1200" dirty="0">
                <a:solidFill>
                  <a:schemeClr val="tx1">
                    <a:lumMod val="65000"/>
                    <a:lumOff val="35000"/>
                  </a:schemeClr>
                </a:solidFill>
                <a:latin typeface="Verdana" panose="020B0604030504040204" pitchFamily="34" charset="0"/>
                <a:ea typeface="Verdana" panose="020B0604030504040204" pitchFamily="34" charset="0"/>
                <a:cs typeface="+mn-cs"/>
              </a:rPr>
              <a:t>07</a:t>
            </a:r>
            <a:endParaRPr lang="en-US" sz="3600" b="1"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3" name="Rectangle 34"/>
          <p:cNvSpPr/>
          <p:nvPr/>
        </p:nvSpPr>
        <p:spPr>
          <a:xfrm>
            <a:off x="2133713" y="4193721"/>
            <a:ext cx="2586990" cy="393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32155">
              <a:spcAft>
                <a:spcPts val="540"/>
              </a:spcAft>
            </a:pPr>
            <a:r>
              <a:rPr lang="en-US" sz="1600" kern="1200" dirty="0">
                <a:solidFill>
                  <a:schemeClr val="tx1"/>
                </a:solidFill>
                <a:latin typeface="Verdana" panose="020B0604030504040204" pitchFamily="34" charset="0"/>
                <a:ea typeface="Verdana" panose="020B0604030504040204" pitchFamily="34" charset="0"/>
                <a:cs typeface="+mn-cs"/>
              </a:rPr>
              <a:t>Testimonial Vedios</a:t>
            </a:r>
            <a:endParaRPr lang="en-US" dirty="0">
              <a:solidFill>
                <a:schemeClr val="tx1"/>
              </a:solidFill>
              <a:latin typeface="Verdana" panose="020B0604030504040204" pitchFamily="34" charset="0"/>
              <a:ea typeface="Verdana" panose="020B0604030504040204" pitchFamily="34" charset="0"/>
            </a:endParaRPr>
          </a:p>
        </p:txBody>
      </p:sp>
      <p:sp>
        <p:nvSpPr>
          <p:cNvPr id="4" name="Text Box 3"/>
          <p:cNvSpPr txBox="1"/>
          <p:nvPr/>
        </p:nvSpPr>
        <p:spPr>
          <a:xfrm>
            <a:off x="4080510" y="4931410"/>
            <a:ext cx="4064000" cy="368300"/>
          </a:xfrm>
          <a:prstGeom prst="rect">
            <a:avLst/>
          </a:prstGeom>
          <a:noFill/>
        </p:spPr>
        <p:txBody>
          <a:bodyPr wrap="square" rtlCol="0">
            <a:spAutoFit/>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635" cy="1483360"/>
          </a:xfrm>
          <a:solidFill>
            <a:schemeClr val="accent5">
              <a:lumMod val="75000"/>
            </a:schemeClr>
          </a:solidFill>
        </p:spPr>
        <p:txBody>
          <a:bodyPr/>
          <a:lstStyle/>
          <a:p>
            <a:pPr algn="ctr"/>
            <a:r>
              <a:rPr lang="en-US" sz="3200" b="1" dirty="0" smtClean="0">
                <a:solidFill>
                  <a:schemeClr val="bg1"/>
                </a:solidFill>
                <a:latin typeface="Times New Roman" panose="02020603050405020304" charset="0"/>
                <a:cs typeface="Times New Roman" panose="02020603050405020304" charset="0"/>
              </a:rPr>
              <a:t>Oromia Region, Jimma and Ada’a woreda(solar powered pump and watersaving technology</a:t>
            </a:r>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rcRect l="19530" t="-482" r="18769" b="482"/>
          <a:stretch>
            <a:fillRect/>
          </a:stretch>
        </p:blipFill>
        <p:spPr>
          <a:xfrm>
            <a:off x="254000" y="1691005"/>
            <a:ext cx="5842000" cy="4352290"/>
          </a:xfrm>
        </p:spPr>
      </p:pic>
      <p:pic>
        <p:nvPicPr>
          <p:cNvPr id="3" name="Content Placeholder 2"/>
          <p:cNvPicPr>
            <a:picLocks noGrp="1" noChangeAspect="1"/>
          </p:cNvPicPr>
          <p:nvPr>
            <p:ph sz="half" idx="2"/>
          </p:nvPr>
        </p:nvPicPr>
        <p:blipFill>
          <a:blip r:embed="rId4"/>
          <a:stretch>
            <a:fillRect/>
          </a:stretch>
        </p:blipFill>
        <p:spPr>
          <a:xfrm>
            <a:off x="6096000" y="1691640"/>
            <a:ext cx="5591175" cy="435165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364"/>
            <a:ext cx="12192000" cy="1136073"/>
          </a:xfrm>
          <a:gradFill>
            <a:gsLst>
              <a:gs pos="0">
                <a:schemeClr val="accent1">
                  <a:alpha val="0"/>
                </a:schemeClr>
              </a:gs>
              <a:gs pos="0">
                <a:srgbClr val="000000">
                  <a:alpha val="74000"/>
                </a:srgbClr>
              </a:gs>
            </a:gsLst>
            <a:lin ang="20400000" scaled="0"/>
          </a:gradFill>
          <a:ln>
            <a:solidFill>
              <a:srgbClr val="002060"/>
            </a:solidFill>
          </a:ln>
        </p:spPr>
        <p:txBody>
          <a:bodyPr>
            <a:noAutofit/>
          </a:bodyPr>
          <a:lstStyle/>
          <a:p>
            <a:pPr algn="ctr"/>
            <a:r>
              <a:rPr lang="en-US" sz="3200" dirty="0" smtClean="0">
                <a:solidFill>
                  <a:schemeClr val="bg1"/>
                </a:solidFill>
                <a:latin typeface="Times New Roman" panose="02020603050405020304" charset="0"/>
                <a:cs typeface="Times New Roman" panose="02020603050405020304" charset="0"/>
              </a:rPr>
              <a:t/>
            </a:r>
            <a:br>
              <a:rPr lang="en-US" sz="3200" dirty="0" smtClean="0">
                <a:solidFill>
                  <a:schemeClr val="bg1"/>
                </a:solidFill>
                <a:latin typeface="Times New Roman" panose="02020603050405020304" charset="0"/>
                <a:cs typeface="Times New Roman" panose="02020603050405020304" charset="0"/>
              </a:rPr>
            </a:br>
            <a:r>
              <a:rPr lang="en-US" sz="3200" dirty="0" smtClean="0">
                <a:solidFill>
                  <a:schemeClr val="bg1"/>
                </a:solidFill>
                <a:latin typeface="Times New Roman" panose="02020603050405020304" charset="0"/>
                <a:cs typeface="Times New Roman" panose="02020603050405020304" charset="0"/>
              </a:rPr>
              <a:t>Solar surface pumps  installed in </a:t>
            </a:r>
            <a:r>
              <a:rPr lang="en-US" sz="3200" dirty="0" err="1" smtClean="0">
                <a:solidFill>
                  <a:schemeClr val="bg1"/>
                </a:solidFill>
                <a:latin typeface="Times New Roman" panose="02020603050405020304" charset="0"/>
                <a:cs typeface="Times New Roman" panose="02020603050405020304" charset="0"/>
              </a:rPr>
              <a:t>Jimma</a:t>
            </a:r>
            <a:r>
              <a:rPr lang="en-US" sz="3200" dirty="0" smtClean="0">
                <a:solidFill>
                  <a:schemeClr val="bg1"/>
                </a:solidFill>
                <a:latin typeface="Times New Roman" panose="02020603050405020304" charset="0"/>
                <a:cs typeface="Times New Roman" panose="02020603050405020304" charset="0"/>
              </a:rPr>
              <a:t>. Financed by EOC-DICAC</a:t>
            </a:r>
            <a:endParaRPr lang="en-US" sz="3200" dirty="0">
              <a:solidFill>
                <a:schemeClr val="bg1"/>
              </a:solidFill>
              <a:latin typeface="Times New Roman" panose="02020603050405020304" charset="0"/>
              <a:cs typeface="Times New Roman" panose="02020603050405020304" charset="0"/>
            </a:endParaRPr>
          </a:p>
        </p:txBody>
      </p:sp>
      <p:pic>
        <p:nvPicPr>
          <p:cNvPr id="1027" name="Picture 3"/>
          <p:cNvPicPr>
            <a:picLocks noChangeAspect="1" noChangeArrowheads="1"/>
          </p:cNvPicPr>
          <p:nvPr/>
        </p:nvPicPr>
        <p:blipFill>
          <a:blip r:embed="rId3"/>
          <a:srcRect/>
          <a:stretch>
            <a:fillRect/>
          </a:stretch>
        </p:blipFill>
        <p:spPr bwMode="auto">
          <a:xfrm>
            <a:off x="180107" y="1094508"/>
            <a:ext cx="5486401" cy="5572123"/>
          </a:xfrm>
          <a:prstGeom prst="rect">
            <a:avLst/>
          </a:prstGeom>
          <a:noFill/>
          <a:ln w="9525">
            <a:noFill/>
            <a:miter lim="800000"/>
            <a:headEnd/>
            <a:tailEnd/>
          </a:ln>
          <a:effectLst/>
        </p:spPr>
      </p:pic>
      <p:pic>
        <p:nvPicPr>
          <p:cNvPr id="1028" name="Picture 4"/>
          <p:cNvPicPr>
            <a:picLocks noGrp="1" noChangeAspect="1" noChangeArrowheads="1"/>
          </p:cNvPicPr>
          <p:nvPr>
            <p:ph sz="half" idx="1"/>
          </p:nvPr>
        </p:nvPicPr>
        <p:blipFill>
          <a:blip r:embed="rId4"/>
          <a:srcRect/>
          <a:stretch>
            <a:fillRect/>
          </a:stretch>
        </p:blipFill>
        <p:spPr bwMode="auto">
          <a:xfrm>
            <a:off x="5815248" y="1052943"/>
            <a:ext cx="6099659" cy="56136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54685" y="400050"/>
            <a:ext cx="10110470" cy="5945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635" cy="1513840"/>
          </a:xfrm>
          <a:solidFill>
            <a:schemeClr val="accent5">
              <a:lumMod val="75000"/>
            </a:schemeClr>
          </a:solidFill>
        </p:spPr>
        <p:txBody>
          <a:bodyPr>
            <a:normAutofit/>
          </a:bodyPr>
          <a:lstStyle/>
          <a:p>
            <a:pPr algn="ctr"/>
            <a:r>
              <a:rPr lang="en-US" sz="3200" b="1">
                <a:solidFill>
                  <a:schemeClr val="bg1"/>
                </a:solidFill>
                <a:latin typeface="Times New Roman" panose="02020603050405020304" charset="0"/>
                <a:cs typeface="Times New Roman" panose="02020603050405020304" charset="0"/>
              </a:rPr>
              <a:t>Sidama Region, Hawasa Zuria or Dela woreda (solar powered pump with water saving technology installation)</a:t>
            </a:r>
          </a:p>
        </p:txBody>
      </p:sp>
      <p:pic>
        <p:nvPicPr>
          <p:cNvPr id="5" name="Content Placeholder 4" descr="irrigated by submersible solar pump"/>
          <p:cNvPicPr>
            <a:picLocks noGrp="1" noChangeAspect="1"/>
          </p:cNvPicPr>
          <p:nvPr>
            <p:ph sz="half" idx="1"/>
          </p:nvPr>
        </p:nvPicPr>
        <p:blipFill>
          <a:blip r:embed="rId3"/>
          <a:stretch>
            <a:fillRect/>
          </a:stretch>
        </p:blipFill>
        <p:spPr>
          <a:xfrm>
            <a:off x="838200" y="1807210"/>
            <a:ext cx="5181600" cy="4398010"/>
          </a:xfrm>
          <a:prstGeom prst="rect">
            <a:avLst/>
          </a:prstGeom>
        </p:spPr>
      </p:pic>
      <p:pic>
        <p:nvPicPr>
          <p:cNvPr id="6" name="Content Placeholder 5" descr="Drip irrigation system instalation"/>
          <p:cNvPicPr>
            <a:picLocks noGrp="1" noChangeAspect="1"/>
          </p:cNvPicPr>
          <p:nvPr>
            <p:ph sz="half" idx="2"/>
          </p:nvPr>
        </p:nvPicPr>
        <p:blipFill>
          <a:blip r:embed="rId4"/>
          <a:stretch>
            <a:fillRect/>
          </a:stretch>
        </p:blipFill>
        <p:spPr>
          <a:xfrm>
            <a:off x="6172200" y="1807210"/>
            <a:ext cx="5181600" cy="439864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635" cy="1691005"/>
          </a:xfrm>
          <a:solidFill>
            <a:schemeClr val="accent5">
              <a:lumMod val="75000"/>
            </a:schemeClr>
          </a:solidFill>
        </p:spPr>
        <p:txBody>
          <a:bodyPr/>
          <a:lstStyle/>
          <a:p>
            <a:pPr algn="ctr"/>
            <a:r>
              <a:rPr lang="en-US" sz="3200" b="1" dirty="0" smtClean="0">
                <a:solidFill>
                  <a:schemeClr val="bg1"/>
                </a:solidFill>
                <a:latin typeface="Times New Roman" panose="02020603050405020304" charset="0"/>
                <a:cs typeface="Times New Roman" panose="02020603050405020304" charset="0"/>
              </a:rPr>
              <a:t>SNNP Region, Mareko woreda and lanforo wereda (solar powered pump with water saving technology installation)</a:t>
            </a:r>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71195" y="1795145"/>
            <a:ext cx="5911215" cy="4715510"/>
          </a:xfrm>
        </p:spPr>
      </p:pic>
      <p:pic>
        <p:nvPicPr>
          <p:cNvPr id="3" name="Content Placeholder 2"/>
          <p:cNvPicPr>
            <a:picLocks noGrp="1" noChangeAspect="1"/>
          </p:cNvPicPr>
          <p:nvPr>
            <p:ph sz="half" idx="2"/>
          </p:nvPr>
        </p:nvPicPr>
        <p:blipFill>
          <a:blip r:embed="rId4"/>
          <a:stretch>
            <a:fillRect/>
          </a:stretch>
        </p:blipFill>
        <p:spPr>
          <a:xfrm>
            <a:off x="6813550" y="1793875"/>
            <a:ext cx="4242435" cy="471614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a:stretch>
            <a:fillRect/>
          </a:stretch>
        </p:blipFill>
        <p:spPr>
          <a:xfrm>
            <a:off x="1227619" y="4156999"/>
            <a:ext cx="2816292" cy="2493818"/>
          </a:xfrm>
          <a:prstGeom prst="rect">
            <a:avLst/>
          </a:prstGeom>
        </p:spPr>
      </p:pic>
      <p:pic>
        <p:nvPicPr>
          <p:cNvPr id="8" name="Content Placeholder 7"/>
          <p:cNvPicPr>
            <a:picLocks noGrp="1" noChangeAspect="1"/>
          </p:cNvPicPr>
          <p:nvPr>
            <p:ph sz="half" idx="1"/>
          </p:nvPr>
        </p:nvPicPr>
        <p:blipFill>
          <a:blip r:embed="rId4"/>
          <a:srcRect t="1053" r="23725" b="-632"/>
          <a:stretch>
            <a:fillRect/>
          </a:stretch>
        </p:blipFill>
        <p:spPr>
          <a:xfrm>
            <a:off x="245110" y="678180"/>
            <a:ext cx="4404360" cy="3849370"/>
          </a:xfrm>
          <a:prstGeom prst="rect">
            <a:avLst/>
          </a:prstGeom>
        </p:spPr>
      </p:pic>
      <p:sp>
        <p:nvSpPr>
          <p:cNvPr id="2" name="Title 1"/>
          <p:cNvSpPr>
            <a:spLocks noGrp="1"/>
          </p:cNvSpPr>
          <p:nvPr>
            <p:ph type="title"/>
          </p:nvPr>
        </p:nvSpPr>
        <p:spPr>
          <a:xfrm>
            <a:off x="-635" y="-635"/>
            <a:ext cx="12192635" cy="1691640"/>
          </a:xfrm>
          <a:solidFill>
            <a:schemeClr val="accent5">
              <a:lumMod val="75000"/>
            </a:schemeClr>
          </a:solidFill>
        </p:spPr>
        <p:txBody>
          <a:bodyPr/>
          <a:lstStyle/>
          <a:p>
            <a:pPr algn="ctr"/>
            <a:r>
              <a:rPr lang="en-US" sz="3200" b="1">
                <a:solidFill>
                  <a:schemeClr val="bg1"/>
                </a:solidFill>
                <a:latin typeface="Times New Roman" panose="02020603050405020304" charset="0"/>
                <a:cs typeface="Times New Roman" panose="02020603050405020304" charset="0"/>
              </a:rPr>
              <a:t>Amhara Region,Fogera woreda (solar pump and water saving technology.</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470" y="1690370"/>
            <a:ext cx="7000875" cy="489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5174"/>
          </a:xfrm>
          <a:solidFill>
            <a:schemeClr val="accent5">
              <a:lumMod val="75000"/>
            </a:schemeClr>
          </a:solidFill>
        </p:spPr>
        <p:txBody>
          <a:bodyPr/>
          <a:lstStyle/>
          <a:p>
            <a:pPr algn="ctr"/>
            <a:r>
              <a:rPr lang="en-US" sz="3600" b="1" dirty="0" smtClean="0">
                <a:solidFill>
                  <a:schemeClr val="bg1"/>
                </a:solidFill>
                <a:latin typeface="Times New Roman" panose="02020603050405020304" charset="0"/>
                <a:cs typeface="Times New Roman" panose="02020603050405020304" charset="0"/>
              </a:rPr>
              <a:t>Testimonials</a:t>
            </a:r>
            <a:endParaRPr lang="en-US" sz="3600" b="1" dirty="0">
              <a:solidFill>
                <a:schemeClr val="bg1"/>
              </a:solidFill>
              <a:latin typeface="Times New Roman" panose="02020603050405020304" charset="0"/>
              <a:cs typeface="Times New Roman" panose="02020603050405020304" charset="0"/>
            </a:endParaRPr>
          </a:p>
        </p:txBody>
      </p:sp>
      <p:sp>
        <p:nvSpPr>
          <p:cNvPr id="4" name="Content Placeholder 3"/>
          <p:cNvSpPr>
            <a:spLocks noGrp="1"/>
          </p:cNvSpPr>
          <p:nvPr>
            <p:ph sz="half" idx="2"/>
          </p:nvPr>
        </p:nvSpPr>
        <p:spPr>
          <a:xfrm>
            <a:off x="1203324" y="1762760"/>
            <a:ext cx="9963439" cy="4351338"/>
          </a:xfrm>
        </p:spPr>
        <p:txBody>
          <a:bodyPr/>
          <a:lstStyle/>
          <a:p>
            <a:pPr marL="0" indent="0">
              <a:buNone/>
            </a:pPr>
            <a:r>
              <a:rPr lang="en-US" dirty="0" err="1">
                <a:latin typeface="Times New Roman" panose="02020603050405020304" charset="0"/>
                <a:cs typeface="Times New Roman" panose="02020603050405020304" charset="0"/>
              </a:rPr>
              <a:t>Sheno</a:t>
            </a:r>
            <a:r>
              <a:rPr lang="en-US" dirty="0">
                <a:latin typeface="Times New Roman" panose="02020603050405020304" charset="0"/>
                <a:cs typeface="Times New Roman" panose="02020603050405020304" charset="0"/>
              </a:rPr>
              <a:t> town, </a:t>
            </a:r>
            <a:r>
              <a:rPr lang="en-US" dirty="0" err="1">
                <a:latin typeface="Times New Roman" panose="02020603050405020304" charset="0"/>
                <a:cs typeface="Times New Roman" panose="02020603050405020304" charset="0"/>
              </a:rPr>
              <a:t>kembibit</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woreda</a:t>
            </a:r>
            <a:endParaRPr lang="en-US" dirty="0">
              <a:latin typeface="Times New Roman" panose="02020603050405020304" charset="0"/>
              <a:cs typeface="Times New Roman" panose="02020603050405020304" charset="0"/>
            </a:endParaRPr>
          </a:p>
          <a:p>
            <a:pPr marL="0" indent="0">
              <a:buNone/>
            </a:pPr>
            <a:endParaRPr lang="en-US" dirty="0">
              <a:latin typeface="Times New Roman" panose="02020603050405020304" charset="0"/>
              <a:cs typeface="Times New Roman" panose="02020603050405020304" charset="0"/>
            </a:endParaRPr>
          </a:p>
          <a:p>
            <a:pPr marL="0" indent="0">
              <a:buNone/>
            </a:pPr>
            <a:endParaRPr lang="en-US" dirty="0">
              <a:latin typeface="Times New Roman" panose="02020603050405020304" charset="0"/>
              <a:cs typeface="Times New Roman" panose="0202060305040502030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765174"/>
            <a:ext cx="7675417"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485023" y="6306189"/>
            <a:ext cx="3706977" cy="369332"/>
          </a:xfrm>
          <a:prstGeom prst="rect">
            <a:avLst/>
          </a:prstGeom>
        </p:spPr>
        <p:txBody>
          <a:bodyPr wrap="none">
            <a:spAutoFit/>
          </a:bodyPr>
          <a:lstStyle/>
          <a:p>
            <a:r>
              <a:rPr lang="en-US" dirty="0"/>
              <a:t>(Creation, Energy, and June 2021)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2192000" cy="720436"/>
          </a:xfrm>
          <a:ln>
            <a:solidFill>
              <a:schemeClr val="accent5"/>
            </a:solidFill>
          </a:ln>
        </p:spPr>
        <p:txBody>
          <a:bodyPr>
            <a:normAutofit/>
          </a:bodyPr>
          <a:lstStyle/>
          <a:p>
            <a:r>
              <a:rPr lang="en-US" dirty="0" err="1" smtClean="0"/>
              <a:t>Cont</a:t>
            </a:r>
            <a:r>
              <a:rPr lang="en-US" dirty="0" smtClean="0"/>
              <a:t>…</a:t>
            </a:r>
            <a:endParaRPr lang="en-US" dirty="0"/>
          </a:p>
        </p:txBody>
      </p:sp>
      <p:pic>
        <p:nvPicPr>
          <p:cNvPr id="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945" t="11689" r="6859" b="6822"/>
          <a:stretch>
            <a:fillRect/>
          </a:stretch>
        </p:blipFill>
        <p:spPr bwMode="auto">
          <a:xfrm>
            <a:off x="3851562" y="676893"/>
            <a:ext cx="8132619" cy="5989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40" r="76204" b="58587"/>
          <a:stretch>
            <a:fillRect/>
          </a:stretch>
        </p:blipFill>
        <p:spPr bwMode="auto">
          <a:xfrm>
            <a:off x="401493" y="1316181"/>
            <a:ext cx="3283815" cy="471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p:nvPr/>
        </p:nvSpPr>
        <p:spPr>
          <a:xfrm>
            <a:off x="0" y="0"/>
            <a:ext cx="12192000" cy="845127"/>
          </a:xfrm>
          <a:prstGeom prst="rect">
            <a:avLst/>
          </a:prstGeom>
          <a:solidFill>
            <a:schemeClr val="accent5">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smtClean="0">
                <a:solidFill>
                  <a:schemeClr val="bg1"/>
                </a:solidFill>
                <a:latin typeface="Times New Roman" panose="02020603050405020304" charset="0"/>
                <a:cs typeface="Times New Roman" panose="02020603050405020304" charset="0"/>
              </a:rPr>
              <a:t>Future Plan</a:t>
            </a:r>
            <a:endParaRPr lang="en-US" sz="3600" b="1" dirty="0">
              <a:solidFill>
                <a:schemeClr val="bg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880"/>
          </a:xfrm>
          <a:solidFill>
            <a:schemeClr val="accent5"/>
          </a:solidFill>
        </p:spPr>
        <p:txBody>
          <a:bodyPr/>
          <a:lstStyle/>
          <a:p>
            <a:r>
              <a:rPr lang="en-US" b="1" dirty="0" smtClean="0">
                <a:solidFill>
                  <a:schemeClr val="bg1"/>
                </a:solidFill>
                <a:latin typeface="Times New Roman" panose="02020603050405020304" charset="0"/>
                <a:cs typeface="Times New Roman" panose="02020603050405020304" charset="0"/>
              </a:rPr>
              <a:t>        Solar assembly plant project</a:t>
            </a:r>
          </a:p>
        </p:txBody>
      </p:sp>
      <p:sp>
        <p:nvSpPr>
          <p:cNvPr id="4" name="Content Placeholder 3"/>
          <p:cNvSpPr>
            <a:spLocks noGrp="1"/>
          </p:cNvSpPr>
          <p:nvPr>
            <p:ph sz="half" idx="1"/>
          </p:nvPr>
        </p:nvSpPr>
        <p:spPr>
          <a:xfrm>
            <a:off x="401781" y="1468582"/>
            <a:ext cx="6068291" cy="4708381"/>
          </a:xfrm>
        </p:spPr>
        <p:txBody>
          <a:bodyPr>
            <a:normAutofit/>
          </a:bodyPr>
          <a:lstStyle/>
          <a:p>
            <a:pPr algn="just"/>
            <a:r>
              <a:rPr lang="en-US" dirty="0">
                <a:latin typeface="Times New Roman" panose="02020603050405020304" charset="0"/>
                <a:cs typeface="Times New Roman" panose="02020603050405020304" charset="0"/>
              </a:rPr>
              <a:t>Partnering with </a:t>
            </a:r>
            <a:r>
              <a:rPr lang="en-US" b="1" dirty="0" err="1">
                <a:latin typeface="Times New Roman" panose="02020603050405020304" charset="0"/>
                <a:cs typeface="Times New Roman" panose="02020603050405020304" charset="0"/>
              </a:rPr>
              <a:t>Jebdu</a:t>
            </a:r>
            <a:r>
              <a:rPr lang="en-US" b="1" dirty="0">
                <a:latin typeface="Times New Roman" panose="02020603050405020304" charset="0"/>
                <a:cs typeface="Times New Roman" panose="02020603050405020304" charset="0"/>
              </a:rPr>
              <a:t> Motors </a:t>
            </a:r>
            <a:r>
              <a:rPr lang="en-US" dirty="0">
                <a:latin typeface="Times New Roman" panose="02020603050405020304" charset="0"/>
                <a:cs typeface="Times New Roman" panose="02020603050405020304" charset="0"/>
              </a:rPr>
              <a:t>which is located in </a:t>
            </a:r>
            <a:r>
              <a:rPr lang="en-US" dirty="0" err="1">
                <a:latin typeface="Times New Roman" panose="02020603050405020304" charset="0"/>
                <a:cs typeface="Times New Roman" panose="02020603050405020304" charset="0"/>
              </a:rPr>
              <a:t>Bishoftu</a:t>
            </a:r>
            <a:r>
              <a:rPr lang="en-US" dirty="0">
                <a:latin typeface="Times New Roman" panose="02020603050405020304" charset="0"/>
                <a:cs typeface="Times New Roman" panose="02020603050405020304" charset="0"/>
              </a:rPr>
              <a:t> town of </a:t>
            </a:r>
            <a:r>
              <a:rPr lang="en-US" dirty="0" err="1">
                <a:latin typeface="Times New Roman" panose="02020603050405020304" charset="0"/>
                <a:cs typeface="Times New Roman" panose="02020603050405020304" charset="0"/>
              </a:rPr>
              <a:t>Oromia</a:t>
            </a:r>
            <a:r>
              <a:rPr lang="en-US" dirty="0">
                <a:latin typeface="Times New Roman" panose="02020603050405020304" charset="0"/>
                <a:cs typeface="Times New Roman" panose="02020603050405020304" charset="0"/>
              </a:rPr>
              <a:t> Regional State. </a:t>
            </a:r>
          </a:p>
          <a:p>
            <a:pPr algn="just"/>
            <a:r>
              <a:rPr lang="en-US" dirty="0">
                <a:latin typeface="Times New Roman" panose="02020603050405020304" charset="0"/>
                <a:cs typeface="Times New Roman" panose="02020603050405020304" charset="0"/>
              </a:rPr>
              <a:t> It’s a company which </a:t>
            </a:r>
            <a:r>
              <a:rPr lang="en-US" dirty="0" smtClean="0">
                <a:latin typeface="Times New Roman" panose="02020603050405020304" charset="0"/>
                <a:cs typeface="Times New Roman" panose="02020603050405020304" charset="0"/>
              </a:rPr>
              <a:t>manufactures  and assembles tools for </a:t>
            </a:r>
            <a:r>
              <a:rPr lang="en-US" dirty="0">
                <a:latin typeface="Times New Roman" panose="02020603050405020304" charset="0"/>
                <a:cs typeface="Times New Roman" panose="02020603050405020304" charset="0"/>
              </a:rPr>
              <a:t>agricultural </a:t>
            </a:r>
            <a:r>
              <a:rPr lang="en-US" dirty="0" smtClean="0">
                <a:latin typeface="Times New Roman" panose="02020603050405020304" charset="0"/>
                <a:cs typeface="Times New Roman" panose="02020603050405020304" charset="0"/>
              </a:rPr>
              <a:t>production. </a:t>
            </a:r>
            <a:endParaRPr lang="en-US" dirty="0">
              <a:latin typeface="Times New Roman" panose="02020603050405020304" charset="0"/>
              <a:cs typeface="Times New Roman" panose="02020603050405020304" charset="0"/>
            </a:endParaRPr>
          </a:p>
          <a:p>
            <a:pPr algn="just"/>
            <a:r>
              <a:rPr lang="en-US" dirty="0">
                <a:latin typeface="Times New Roman" panose="02020603050405020304" charset="0"/>
                <a:cs typeface="Times New Roman" panose="02020603050405020304" charset="0"/>
              </a:rPr>
              <a:t>We partnered to assemble solar productive use equipments in 2022.</a:t>
            </a:r>
          </a:p>
          <a:p>
            <a:pPr algn="just"/>
            <a:r>
              <a:rPr lang="en-US" dirty="0">
                <a:latin typeface="Times New Roman" panose="02020603050405020304" charset="0"/>
                <a:cs typeface="Times New Roman" panose="02020603050405020304" charset="0"/>
              </a:rPr>
              <a:t>The assembly lines are ready waiting for foreign currency approval to import the parts.</a:t>
            </a:r>
          </a:p>
          <a:p>
            <a:endParaRPr lang="en-US"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67409" y="1469043"/>
            <a:ext cx="4862945" cy="440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003313" y="586183"/>
            <a:ext cx="4565660" cy="6127367"/>
          </a:xfrm>
          <a:prstGeom prst="rect">
            <a:avLst/>
          </a:prstGeom>
          <a:solidFill>
            <a:schemeClr val="tx1"/>
          </a:solidFill>
          <a:effectLst>
            <a:outerShdw blurRad="50800" dist="50800" dir="5400000" algn="ctr" rotWithShape="0">
              <a:srgbClr val="000000">
                <a:alpha val="71000"/>
              </a:srgbClr>
            </a:outerShdw>
          </a:effectLst>
          <a:scene3d>
            <a:camera prst="orthographicFront"/>
            <a:lightRig rig="threePt" dir="t"/>
          </a:scene3d>
          <a:sp3d>
            <a:bevelT/>
          </a:sp3d>
        </p:spPr>
      </p:pic>
      <p:sp>
        <p:nvSpPr>
          <p:cNvPr id="5" name="TextBox 4"/>
          <p:cNvSpPr txBox="1"/>
          <p:nvPr/>
        </p:nvSpPr>
        <p:spPr>
          <a:xfrm>
            <a:off x="368595" y="425302"/>
            <a:ext cx="5217043" cy="410369"/>
          </a:xfrm>
          <a:prstGeom prst="rect">
            <a:avLst/>
          </a:prstGeom>
          <a:noFill/>
        </p:spPr>
        <p:txBody>
          <a:bodyPr wrap="square" lIns="121917" tIns="60958" rIns="121917" bIns="60958" rtlCol="0">
            <a:spAutoFit/>
          </a:bodyPr>
          <a:lstStyle/>
          <a:p>
            <a:r>
              <a:rPr lang="en-US" b="1" dirty="0"/>
              <a:t>Partnership with SunCulture</a:t>
            </a:r>
          </a:p>
        </p:txBody>
      </p:sp>
      <p:pic>
        <p:nvPicPr>
          <p:cNvPr id="7" name="Picture 6"/>
          <p:cNvPicPr>
            <a:picLocks noChangeAspect="1"/>
          </p:cNvPicPr>
          <p:nvPr/>
        </p:nvPicPr>
        <p:blipFill>
          <a:blip r:embed="rId3"/>
          <a:stretch>
            <a:fillRect/>
          </a:stretch>
        </p:blipFill>
        <p:spPr>
          <a:xfrm>
            <a:off x="368596" y="1135735"/>
            <a:ext cx="2381693" cy="900476"/>
          </a:xfrm>
          <a:prstGeom prst="rect">
            <a:avLst/>
          </a:prstGeom>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184297" y="2849525"/>
            <a:ext cx="6673703" cy="386402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7" name="Rectangle 2085"/>
          <p:cNvSpPr>
            <a:spLocks noGrp="1" noRot="1" noChangeAspect="1" noMove="1" noResize="1" noEditPoints="1" noAdjustHandles="1" noChangeArrowheads="1" noChangeShapeType="1" noTextEdit="1"/>
          </p:cNvSpPr>
          <p:nvPr/>
        </p:nvSpPr>
        <p:spPr>
          <a:xfrm>
            <a:off x="0" y="2032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8" name="Rectangle 2087"/>
          <p:cNvSpPr>
            <a:spLocks noGrp="1" noRot="1" noChangeAspect="1" noMove="1" noResize="1" noEditPoints="1" noAdjustHandles="1" noChangeArrowheads="1" noChangeShapeType="1" noTextEdit="1"/>
          </p:cNvSpPr>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0" name="Rectangle 2089"/>
          <p:cNvSpPr>
            <a:spLocks noGrp="1" noRot="1" noChangeAspect="1" noMove="1" noResize="1" noEditPoints="1" noAdjustHandles="1" noChangeArrowheads="1" noChangeShapeType="1" noTextEdit="1"/>
          </p:cNvSpPr>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9" name="Rectangle 2091"/>
          <p:cNvSpPr>
            <a:spLocks noGrp="1" noRot="1" noChangeAspect="1" noMove="1" noResize="1" noEditPoints="1" noAdjustHandles="1" noChangeArrowheads="1" noChangeShapeType="1" noTextEdit="1"/>
          </p:cNvSpPr>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vert="horz" lIns="91440" tIns="45720" rIns="91440" bIns="45720" rtlCol="0" anchor="ctr">
            <a:normAutofit/>
          </a:bodyPr>
          <a:lstStyle/>
          <a:p>
            <a:pPr algn="ctr"/>
            <a:r>
              <a:rPr lang="en-US" sz="4000" b="1" dirty="0">
                <a:solidFill>
                  <a:srgbClr val="FFFFFF"/>
                </a:solidFill>
                <a:latin typeface="Times New Roman" panose="02020603050405020304" charset="0"/>
                <a:cs typeface="Times New Roman" panose="02020603050405020304" charset="0"/>
              </a:rPr>
              <a:t>About Solar village</a:t>
            </a:r>
          </a:p>
        </p:txBody>
      </p:sp>
      <p:sp>
        <p:nvSpPr>
          <p:cNvPr id="7" name="TextBox 6"/>
          <p:cNvSpPr txBox="1"/>
          <p:nvPr/>
        </p:nvSpPr>
        <p:spPr>
          <a:xfrm>
            <a:off x="1826572" y="2426682"/>
            <a:ext cx="8569189" cy="1200329"/>
          </a:xfrm>
          <a:prstGeom prst="rect">
            <a:avLst/>
          </a:prstGeom>
          <a:noFill/>
        </p:spPr>
        <p:txBody>
          <a:bodyPr wrap="square">
            <a:spAutoFit/>
          </a:bodyPr>
          <a:lstStyle/>
          <a:p>
            <a:pPr defTabSz="795655">
              <a:spcAft>
                <a:spcPts val="520"/>
              </a:spcAft>
            </a:pPr>
            <a:r>
              <a:rPr lang="en-US" sz="2400" kern="1200" dirty="0">
                <a:solidFill>
                  <a:schemeClr val="tx1"/>
                </a:solidFill>
                <a:latin typeface="Times New Roman" panose="02020603050405020304" charset="0"/>
                <a:ea typeface="+mn-ea"/>
                <a:cs typeface="Times New Roman" panose="02020603050405020304" charset="0"/>
              </a:rPr>
              <a:t>Solar Village envisions an interconnected; mini-grid empowered villages and rural communities with better standard of living and improved incomes</a:t>
            </a:r>
            <a:endParaRPr lang="en-US" sz="2400" dirty="0">
              <a:latin typeface="Times New Roman" panose="02020603050405020304" charset="0"/>
              <a:cs typeface="Times New Roman" panose="02020603050405020304" charset="0"/>
            </a:endParaRPr>
          </a:p>
        </p:txBody>
      </p:sp>
      <p:sp>
        <p:nvSpPr>
          <p:cNvPr id="2074" name="TextBox 2073"/>
          <p:cNvSpPr txBox="1"/>
          <p:nvPr/>
        </p:nvSpPr>
        <p:spPr>
          <a:xfrm>
            <a:off x="1842655" y="4253345"/>
            <a:ext cx="8546714" cy="1569660"/>
          </a:xfrm>
          <a:prstGeom prst="rect">
            <a:avLst/>
          </a:prstGeom>
          <a:noFill/>
        </p:spPr>
        <p:txBody>
          <a:bodyPr wrap="square">
            <a:spAutoFit/>
          </a:bodyPr>
          <a:lstStyle/>
          <a:p>
            <a:pPr defTabSz="795655">
              <a:spcAft>
                <a:spcPts val="520"/>
              </a:spcAft>
            </a:pPr>
            <a:r>
              <a:rPr lang="en-US" sz="2400" kern="1200" dirty="0">
                <a:solidFill>
                  <a:schemeClr val="tx1"/>
                </a:solidFill>
                <a:latin typeface="Times New Roman" panose="02020603050405020304" charset="0"/>
                <a:ea typeface="+mn-ea"/>
                <a:cs typeface="Times New Roman" panose="02020603050405020304" charset="0"/>
              </a:rPr>
              <a:t>To supply quality, affordable, proven solar technologies, primarily to the rural community, with locally accessible network of dependable after-sales care and development of empowered rural youth establishments for delivery and service.</a:t>
            </a:r>
            <a:endParaRPr lang="en-US" sz="3200" dirty="0">
              <a:latin typeface="Times New Roman" panose="02020603050405020304" charset="0"/>
              <a:cs typeface="Times New Roman" panose="02020603050405020304" charset="0"/>
            </a:endParaRPr>
          </a:p>
        </p:txBody>
      </p:sp>
      <p:sp>
        <p:nvSpPr>
          <p:cNvPr id="2076" name="TextBox 2075"/>
          <p:cNvSpPr txBox="1"/>
          <p:nvPr/>
        </p:nvSpPr>
        <p:spPr>
          <a:xfrm>
            <a:off x="1759527" y="1842655"/>
            <a:ext cx="5406769" cy="461665"/>
          </a:xfrm>
          <a:prstGeom prst="rect">
            <a:avLst/>
          </a:prstGeom>
          <a:noFill/>
        </p:spPr>
        <p:txBody>
          <a:bodyPr wrap="square">
            <a:spAutoFit/>
          </a:bodyPr>
          <a:lstStyle/>
          <a:p>
            <a:pPr defTabSz="795655">
              <a:spcAft>
                <a:spcPts val="520"/>
              </a:spcAft>
            </a:pPr>
            <a:r>
              <a:rPr lang="en-US" sz="2400" b="1" kern="1200" dirty="0">
                <a:solidFill>
                  <a:srgbClr val="0070C0"/>
                </a:solidFill>
                <a:latin typeface="Times New Roman" panose="02020603050405020304" charset="0"/>
                <a:ea typeface="+mn-ea"/>
                <a:cs typeface="Times New Roman" panose="02020603050405020304" charset="0"/>
              </a:rPr>
              <a:t>Our Vision</a:t>
            </a:r>
          </a:p>
        </p:txBody>
      </p:sp>
      <p:sp>
        <p:nvSpPr>
          <p:cNvPr id="2078" name="TextBox 2077"/>
          <p:cNvSpPr txBox="1"/>
          <p:nvPr/>
        </p:nvSpPr>
        <p:spPr>
          <a:xfrm>
            <a:off x="1832965" y="3405017"/>
            <a:ext cx="5339724" cy="847411"/>
          </a:xfrm>
          <a:prstGeom prst="rect">
            <a:avLst/>
          </a:prstGeom>
          <a:noFill/>
        </p:spPr>
        <p:txBody>
          <a:bodyPr wrap="square">
            <a:spAutoFit/>
          </a:bodyPr>
          <a:lstStyle/>
          <a:p>
            <a:pPr defTabSz="795655">
              <a:spcAft>
                <a:spcPts val="520"/>
              </a:spcAft>
            </a:pPr>
            <a:endParaRPr lang="en-US" sz="2090" b="1" kern="1200" dirty="0" smtClean="0">
              <a:solidFill>
                <a:schemeClr val="tx1"/>
              </a:solidFill>
              <a:latin typeface="Times New Roman" panose="02020603050405020304" charset="0"/>
              <a:ea typeface="+mn-ea"/>
              <a:cs typeface="Times New Roman" panose="02020603050405020304" charset="0"/>
            </a:endParaRPr>
          </a:p>
          <a:p>
            <a:pPr defTabSz="795655">
              <a:spcAft>
                <a:spcPts val="520"/>
              </a:spcAft>
            </a:pPr>
            <a:r>
              <a:rPr lang="en-US" sz="2400" b="1" kern="1200" dirty="0" smtClean="0">
                <a:solidFill>
                  <a:srgbClr val="0070C0"/>
                </a:solidFill>
                <a:latin typeface="Times New Roman" panose="02020603050405020304" charset="0"/>
                <a:ea typeface="+mn-ea"/>
                <a:cs typeface="Times New Roman" panose="02020603050405020304" charset="0"/>
              </a:rPr>
              <a:t>Our </a:t>
            </a:r>
            <a:r>
              <a:rPr lang="en-US" sz="2400" b="1" kern="1200" dirty="0">
                <a:solidFill>
                  <a:srgbClr val="0070C0"/>
                </a:solidFill>
                <a:latin typeface="Times New Roman" panose="02020603050405020304" charset="0"/>
                <a:ea typeface="+mn-ea"/>
                <a:cs typeface="Times New Roman" panose="02020603050405020304" charset="0"/>
              </a:rPr>
              <a:t>Mission</a:t>
            </a:r>
          </a:p>
        </p:txBody>
      </p:sp>
      <p:sp>
        <p:nvSpPr>
          <p:cNvPr id="2081" name="TextBox 2080"/>
          <p:cNvSpPr txBox="1"/>
          <p:nvPr/>
        </p:nvSpPr>
        <p:spPr>
          <a:xfrm>
            <a:off x="2532534" y="5968365"/>
            <a:ext cx="6469386" cy="889635"/>
          </a:xfrm>
          <a:prstGeom prst="rect">
            <a:avLst/>
          </a:prstGeom>
          <a:noFill/>
        </p:spPr>
        <p:txBody>
          <a:bodyPr wrap="square">
            <a:spAutoFit/>
          </a:bodyPr>
          <a:lstStyle/>
          <a:p>
            <a:pPr defTabSz="795655">
              <a:spcAft>
                <a:spcPts val="600"/>
              </a:spcAft>
            </a:pPr>
            <a:r>
              <a:rPr lang="en-US" sz="2785" b="1" kern="1200" dirty="0">
                <a:solidFill>
                  <a:srgbClr val="00B050"/>
                </a:solidFill>
                <a:latin typeface="Times New Roman" panose="02020603050405020304" charset="0"/>
                <a:ea typeface="+mn-ea"/>
                <a:cs typeface="Times New Roman" panose="02020603050405020304" charset="0"/>
              </a:rPr>
              <a:t>Changing lives, one village at a time!!!</a:t>
            </a:r>
            <a:r>
              <a:rPr lang="en-US" sz="2090" kern="1200" dirty="0">
                <a:solidFill>
                  <a:schemeClr val="tx1"/>
                </a:solidFill>
                <a:latin typeface="Times New Roman" panose="02020603050405020304" charset="0"/>
                <a:ea typeface="+mn-ea"/>
                <a:cs typeface="Times New Roman" panose="02020603050405020304" charset="0"/>
              </a:rPr>
              <a:t/>
            </a:r>
            <a:br>
              <a:rPr lang="en-US" sz="2090" kern="1200" dirty="0">
                <a:solidFill>
                  <a:schemeClr val="tx1"/>
                </a:solidFill>
                <a:latin typeface="Times New Roman" panose="02020603050405020304" charset="0"/>
                <a:ea typeface="+mn-ea"/>
                <a:cs typeface="Times New Roman" panose="02020603050405020304" charset="0"/>
              </a:rPr>
            </a:br>
            <a:endParaRPr lang="en-US" sz="2400" dirty="0">
              <a:latin typeface="Times New Roman" panose="02020603050405020304" charset="0"/>
              <a:cs typeface="Times New Roman" panose="02020603050405020304" charset="0"/>
            </a:endParaRPr>
          </a:p>
        </p:txBody>
      </p:sp>
      <p:pic>
        <p:nvPicPr>
          <p:cNvPr id="2097" name="Graphic 2096" descr="Binoculars with solid fill"/>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61365" y="2183596"/>
            <a:ext cx="1023121" cy="1023121"/>
          </a:xfrm>
          <a:prstGeom prst="rect">
            <a:avLst/>
          </a:prstGeom>
        </p:spPr>
      </p:pic>
      <p:pic>
        <p:nvPicPr>
          <p:cNvPr id="2101" name="Graphic 2100" descr="Route (Two Pins With A Path)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61365" y="3511746"/>
            <a:ext cx="1177724" cy="117772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7" name="Rectangle 2085"/>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8" name="Rectangle 2087"/>
          <p:cNvSpPr>
            <a:spLocks noGrp="1" noRot="1" noChangeAspect="1" noMove="1" noResize="1" noEditPoints="1" noAdjustHandles="1" noChangeArrowheads="1" noChangeShapeType="1" noTextEdit="1"/>
          </p:cNvSpPr>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0" name="Rectangle 2089"/>
          <p:cNvSpPr>
            <a:spLocks noGrp="1" noRot="1" noChangeAspect="1" noMove="1" noResize="1" noEditPoints="1" noAdjustHandles="1" noChangeArrowheads="1" noChangeShapeType="1" noTextEdit="1"/>
          </p:cNvSpPr>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 name="Rectangle 2091"/>
          <p:cNvSpPr>
            <a:spLocks noGrp="1" noRot="1" noChangeAspect="1" noMove="1" noResize="1" noEditPoints="1" noAdjustHandles="1" noChangeArrowheads="1" noChangeShapeType="1" noTextEdit="1"/>
          </p:cNvSpPr>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vert="horz" lIns="91440" tIns="45720" rIns="91440" bIns="45720" rtlCol="0" anchor="ctr">
            <a:normAutofit/>
          </a:bodyPr>
          <a:lstStyle/>
          <a:p>
            <a:r>
              <a:rPr lang="en-US" sz="4000" b="1" dirty="0">
                <a:solidFill>
                  <a:srgbClr val="FFFFFF"/>
                </a:solidFill>
                <a:latin typeface="Times New Roman" panose="02020603050405020304" charset="0"/>
                <a:cs typeface="Times New Roman" panose="02020603050405020304" charset="0"/>
              </a:rPr>
              <a:t>Our Partners</a:t>
            </a:r>
          </a:p>
        </p:txBody>
      </p:sp>
      <p:pic>
        <p:nvPicPr>
          <p:cNvPr id="9" name="Content Placeholder 8"/>
          <p:cNvPicPr>
            <a:picLocks noGrp="1" noChangeAspect="1"/>
          </p:cNvPicPr>
          <p:nvPr>
            <p:ph idx="4294967295"/>
          </p:nvPr>
        </p:nvPicPr>
        <p:blipFill>
          <a:blip r:embed="rId3"/>
          <a:stretch>
            <a:fillRect/>
          </a:stretch>
        </p:blipFill>
        <p:spPr>
          <a:xfrm>
            <a:off x="8128857" y="4139451"/>
            <a:ext cx="3589337" cy="2019300"/>
          </a:xfrm>
          <a:prstGeom prst="rect">
            <a:avLst/>
          </a:prstGeom>
        </p:spPr>
      </p:pic>
      <p:pic>
        <p:nvPicPr>
          <p:cNvPr id="3" name="Picture 3" descr="Diagram&#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6403" y="2056684"/>
            <a:ext cx="3558204" cy="18947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2" descr="Logo, company name&#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96748" y="2040449"/>
            <a:ext cx="2294125" cy="18947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 close-up of a steering wheel&#10;&#10;Description automatically generated with low confidence"/>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21601" y="2335221"/>
            <a:ext cx="3688120" cy="15397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872" y="4297000"/>
            <a:ext cx="3677684" cy="1314772"/>
          </a:xfrm>
          <a:prstGeom prst="rect">
            <a:avLst/>
          </a:prstGeom>
        </p:spPr>
      </p:pic>
      <p:pic>
        <p:nvPicPr>
          <p:cNvPr id="7" name="image66.png" descr="Graphical user interface, logo&#10;&#10;Description automatically generated"/>
          <p:cNvPicPr>
            <a:picLocks noChangeAspect="1"/>
          </p:cNvPicPr>
          <p:nvPr/>
        </p:nvPicPr>
        <p:blipFill>
          <a:blip r:embed="rId8" cstate="print"/>
          <a:stretch>
            <a:fillRect/>
          </a:stretch>
        </p:blipFill>
        <p:spPr>
          <a:xfrm>
            <a:off x="4236079" y="4475067"/>
            <a:ext cx="3571045" cy="1348069"/>
          </a:xfrm>
          <a:prstGeom prst="rect">
            <a:avLst/>
          </a:prstGeom>
        </p:spPr>
      </p:pic>
      <p:pic>
        <p:nvPicPr>
          <p:cNvPr id="71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88865" y="2113103"/>
            <a:ext cx="2091753" cy="209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7" name="Rectangle 2085"/>
          <p:cNvSpPr>
            <a:spLocks noGrp="1" noRot="1" noChangeAspect="1" noMove="1" noResize="1" noEditPoints="1" noAdjustHandles="1" noChangeArrowheads="1" noChangeShapeType="1" noTextEdit="1"/>
          </p:cNvSpPr>
          <p:nvPr/>
        </p:nvSpPr>
        <p:spPr>
          <a:xfrm>
            <a:off x="0" y="3048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8" name="Rectangle 2087"/>
          <p:cNvSpPr>
            <a:spLocks noGrp="1" noRot="1" noChangeAspect="1" noMove="1" noResize="1" noEditPoints="1" noAdjustHandles="1" noChangeArrowheads="1" noChangeShapeType="1" noTextEdit="1"/>
          </p:cNvSpPr>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0" name="Rectangle 2089"/>
          <p:cNvSpPr>
            <a:spLocks noGrp="1" noRot="1" noChangeAspect="1" noMove="1" noResize="1" noEditPoints="1" noAdjustHandles="1" noChangeArrowheads="1" noChangeShapeType="1" noTextEdit="1"/>
          </p:cNvSpPr>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9" name="Rectangle 2091"/>
          <p:cNvSpPr>
            <a:spLocks noGrp="1" noRot="1" noChangeAspect="1" noMove="1" noResize="1" noEditPoints="1" noAdjustHandles="1" noChangeArrowheads="1" noChangeShapeType="1" noTextEdit="1"/>
          </p:cNvSpPr>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2" name="Title 1"/>
          <p:cNvSpPr>
            <a:spLocks noGrp="1"/>
          </p:cNvSpPr>
          <p:nvPr>
            <p:ph type="title"/>
          </p:nvPr>
        </p:nvSpPr>
        <p:spPr>
          <a:xfrm>
            <a:off x="1371597" y="348865"/>
            <a:ext cx="10044023" cy="877729"/>
          </a:xfrm>
        </p:spPr>
        <p:txBody>
          <a:bodyPr vert="horz" lIns="91440" tIns="45720" rIns="91440" bIns="45720" rtlCol="0" anchor="ctr">
            <a:normAutofit/>
          </a:bodyPr>
          <a:lstStyle/>
          <a:p>
            <a:pPr algn="ctr"/>
            <a:r>
              <a:rPr lang="en-US" sz="4000" b="1" dirty="0">
                <a:solidFill>
                  <a:srgbClr val="FFFFFF"/>
                </a:solidFill>
                <a:latin typeface="Times New Roman" panose="02020603050405020304" charset="0"/>
                <a:cs typeface="Times New Roman" panose="02020603050405020304" charset="0"/>
              </a:rPr>
              <a:t>Our core values</a:t>
            </a:r>
          </a:p>
        </p:txBody>
      </p:sp>
      <p:sp>
        <p:nvSpPr>
          <p:cNvPr id="3" name="TextBox 11"/>
          <p:cNvSpPr txBox="1"/>
          <p:nvPr/>
        </p:nvSpPr>
        <p:spPr>
          <a:xfrm>
            <a:off x="490332" y="1836126"/>
            <a:ext cx="4914301" cy="380489"/>
          </a:xfrm>
          <a:prstGeom prst="rect">
            <a:avLst/>
          </a:prstGeom>
        </p:spPr>
        <p:txBody>
          <a:bodyPr lIns="0" tIns="0" rIns="0" bIns="0" rtlCol="0" anchor="t">
            <a:spAutoFit/>
          </a:bodyPr>
          <a:lstStyle/>
          <a:p>
            <a:pPr>
              <a:lnSpc>
                <a:spcPts val="3175"/>
              </a:lnSpc>
            </a:pPr>
            <a:r>
              <a:rPr lang="en-US" sz="2265" b="1" dirty="0">
                <a:solidFill>
                  <a:schemeClr val="accent4"/>
                </a:solidFill>
                <a:latin typeface="Roboto" panose="02000000000000000000" pitchFamily="2" charset="0"/>
                <a:ea typeface="Roboto" panose="02000000000000000000" pitchFamily="2" charset="0"/>
              </a:rPr>
              <a:t>Social and Environmental Impact</a:t>
            </a:r>
          </a:p>
        </p:txBody>
      </p:sp>
      <p:sp>
        <p:nvSpPr>
          <p:cNvPr id="4" name="TextBox 12"/>
          <p:cNvSpPr txBox="1"/>
          <p:nvPr/>
        </p:nvSpPr>
        <p:spPr>
          <a:xfrm>
            <a:off x="6138230" y="1753620"/>
            <a:ext cx="5223014" cy="380489"/>
          </a:xfrm>
          <a:prstGeom prst="rect">
            <a:avLst/>
          </a:prstGeom>
        </p:spPr>
        <p:txBody>
          <a:bodyPr lIns="0" tIns="0" rIns="0" bIns="0" rtlCol="0" anchor="t">
            <a:spAutoFit/>
          </a:bodyPr>
          <a:lstStyle/>
          <a:p>
            <a:pPr>
              <a:lnSpc>
                <a:spcPts val="3175"/>
              </a:lnSpc>
            </a:pPr>
            <a:r>
              <a:rPr lang="en-US" sz="2265" b="1" dirty="0">
                <a:solidFill>
                  <a:schemeClr val="accent4"/>
                </a:solidFill>
                <a:latin typeface="Roboto" panose="02000000000000000000" pitchFamily="2" charset="0"/>
                <a:ea typeface="Roboto" panose="02000000000000000000" pitchFamily="2" charset="0"/>
              </a:rPr>
              <a:t>Our priorities</a:t>
            </a:r>
          </a:p>
        </p:txBody>
      </p:sp>
      <p:sp>
        <p:nvSpPr>
          <p:cNvPr id="5" name="TextBox 13"/>
          <p:cNvSpPr txBox="1"/>
          <p:nvPr/>
        </p:nvSpPr>
        <p:spPr>
          <a:xfrm>
            <a:off x="1311511" y="2798978"/>
            <a:ext cx="5278743" cy="167005"/>
          </a:xfrm>
          <a:prstGeom prst="rect">
            <a:avLst/>
          </a:prstGeom>
        </p:spPr>
        <p:txBody>
          <a:bodyPr lIns="0" tIns="0" rIns="0" bIns="0" rtlCol="0" anchor="t">
            <a:spAutoFit/>
          </a:bodyPr>
          <a:lstStyle/>
          <a:p>
            <a:pPr>
              <a:lnSpc>
                <a:spcPts val="1305"/>
              </a:lnSpc>
            </a:pPr>
            <a:r>
              <a:rPr lang="en-US" dirty="0">
                <a:solidFill>
                  <a:srgbClr val="000000"/>
                </a:solidFill>
                <a:latin typeface="Times New Roman" panose="02020603050405020304" charset="0"/>
                <a:cs typeface="Times New Roman" panose="02020603050405020304" charset="0"/>
              </a:rPr>
              <a:t>Quality before anything</a:t>
            </a:r>
            <a:r>
              <a:rPr lang="en-US" sz="935" b="1" dirty="0">
                <a:solidFill>
                  <a:srgbClr val="4D4D4D"/>
                </a:solidFill>
                <a:latin typeface="Times New Roman" panose="02020603050405020304" charset="0"/>
                <a:ea typeface="Roboto" panose="02000000000000000000" pitchFamily="2" charset="0"/>
                <a:cs typeface="Times New Roman" panose="02020603050405020304" charset="0"/>
              </a:rPr>
              <a:t>:</a:t>
            </a:r>
            <a:endParaRPr lang="en-US" sz="935" dirty="0">
              <a:solidFill>
                <a:srgbClr val="000000"/>
              </a:solidFill>
              <a:latin typeface="Times New Roman" panose="02020603050405020304" charset="0"/>
              <a:ea typeface="Roboto" panose="02000000000000000000" pitchFamily="2" charset="0"/>
              <a:cs typeface="Times New Roman" panose="02020603050405020304" charset="0"/>
            </a:endParaRPr>
          </a:p>
        </p:txBody>
      </p:sp>
      <p:sp>
        <p:nvSpPr>
          <p:cNvPr id="6" name="TextBox 14"/>
          <p:cNvSpPr txBox="1"/>
          <p:nvPr/>
        </p:nvSpPr>
        <p:spPr>
          <a:xfrm>
            <a:off x="1438923" y="3445097"/>
            <a:ext cx="5179037" cy="697865"/>
          </a:xfrm>
          <a:prstGeom prst="rect">
            <a:avLst/>
          </a:prstGeom>
        </p:spPr>
        <p:txBody>
          <a:bodyPr lIns="0" tIns="0" rIns="0" bIns="0" rtlCol="0" anchor="t">
            <a:spAutoFit/>
          </a:bodyPr>
          <a:lstStyle/>
          <a:p>
            <a:r>
              <a:rPr lang="en-US" sz="1800" i="0" dirty="0">
                <a:solidFill>
                  <a:srgbClr val="000000"/>
                </a:solidFill>
                <a:effectLst/>
                <a:latin typeface="Times New Roman" panose="02020603050405020304" charset="0"/>
                <a:cs typeface="Times New Roman" panose="02020603050405020304" charset="0"/>
              </a:rPr>
              <a:t>Dependable after-sales service network by rural establishments</a:t>
            </a:r>
            <a:r>
              <a:rPr lang="en-US" sz="1000" dirty="0">
                <a:latin typeface="Times New Roman" panose="02020603050405020304" charset="0"/>
                <a:cs typeface="Times New Roman" panose="02020603050405020304" charset="0"/>
              </a:rPr>
              <a:t> </a:t>
            </a:r>
            <a:br>
              <a:rPr lang="en-US" sz="1000" dirty="0">
                <a:latin typeface="Times New Roman" panose="02020603050405020304" charset="0"/>
                <a:cs typeface="Times New Roman" panose="02020603050405020304" charset="0"/>
              </a:rPr>
            </a:br>
            <a:endParaRPr lang="en-US" sz="935" dirty="0">
              <a:solidFill>
                <a:srgbClr val="000000"/>
              </a:solidFill>
              <a:latin typeface="Times New Roman" panose="02020603050405020304" charset="0"/>
              <a:ea typeface="Roboto" panose="02000000000000000000" pitchFamily="2" charset="0"/>
              <a:cs typeface="Times New Roman" panose="02020603050405020304" charset="0"/>
            </a:endParaRPr>
          </a:p>
        </p:txBody>
      </p:sp>
      <p:sp>
        <p:nvSpPr>
          <p:cNvPr id="8" name="TextBox 17"/>
          <p:cNvSpPr txBox="1"/>
          <p:nvPr/>
        </p:nvSpPr>
        <p:spPr>
          <a:xfrm>
            <a:off x="1401069" y="4425251"/>
            <a:ext cx="5179037" cy="334645"/>
          </a:xfrm>
          <a:prstGeom prst="rect">
            <a:avLst/>
          </a:prstGeom>
        </p:spPr>
        <p:txBody>
          <a:bodyPr lIns="0" tIns="0" rIns="0" bIns="0" rtlCol="0" anchor="t">
            <a:spAutoFit/>
          </a:bodyPr>
          <a:lstStyle/>
          <a:p>
            <a:pPr>
              <a:lnSpc>
                <a:spcPts val="1305"/>
              </a:lnSpc>
            </a:pPr>
            <a:r>
              <a:rPr lang="en-US" sz="1800" i="0" dirty="0">
                <a:solidFill>
                  <a:srgbClr val="000000"/>
                </a:solidFill>
                <a:effectLst/>
                <a:latin typeface="Times New Roman" panose="02020603050405020304" charset="0"/>
                <a:cs typeface="Times New Roman" panose="02020603050405020304" charset="0"/>
              </a:rPr>
              <a:t>When the community grows, so does our business:</a:t>
            </a:r>
            <a:r>
              <a:rPr lang="en-US" sz="1000" dirty="0">
                <a:latin typeface="Times New Roman" panose="02020603050405020304" charset="0"/>
                <a:cs typeface="Times New Roman" panose="02020603050405020304" charset="0"/>
              </a:rPr>
              <a:t> </a:t>
            </a:r>
            <a:br>
              <a:rPr lang="en-US" sz="1000" dirty="0">
                <a:latin typeface="Times New Roman" panose="02020603050405020304" charset="0"/>
                <a:cs typeface="Times New Roman" panose="02020603050405020304" charset="0"/>
              </a:rPr>
            </a:br>
            <a:endParaRPr lang="en-US" sz="935" dirty="0">
              <a:solidFill>
                <a:srgbClr val="000000"/>
              </a:solidFill>
              <a:latin typeface="Times New Roman" panose="02020603050405020304" charset="0"/>
              <a:ea typeface="Roboto" panose="02000000000000000000" pitchFamily="2" charset="0"/>
              <a:cs typeface="Times New Roman" panose="02020603050405020304" charset="0"/>
            </a:endParaRPr>
          </a:p>
        </p:txBody>
      </p:sp>
      <p:sp>
        <p:nvSpPr>
          <p:cNvPr id="9" name="TextBox 18"/>
          <p:cNvSpPr txBox="1"/>
          <p:nvPr/>
        </p:nvSpPr>
        <p:spPr>
          <a:xfrm>
            <a:off x="1438922" y="5026156"/>
            <a:ext cx="5179037" cy="669290"/>
          </a:xfrm>
          <a:prstGeom prst="rect">
            <a:avLst/>
          </a:prstGeom>
        </p:spPr>
        <p:txBody>
          <a:bodyPr lIns="0" tIns="0" rIns="0" bIns="0" rtlCol="0" anchor="t">
            <a:spAutoFit/>
          </a:bodyPr>
          <a:lstStyle/>
          <a:p>
            <a:pPr>
              <a:lnSpc>
                <a:spcPts val="1305"/>
              </a:lnSpc>
            </a:pPr>
            <a:r>
              <a:rPr lang="en-US" sz="1800" i="0" dirty="0">
                <a:solidFill>
                  <a:srgbClr val="000000"/>
                </a:solidFill>
                <a:effectLst/>
                <a:latin typeface="Times New Roman" panose="02020603050405020304" charset="0"/>
                <a:cs typeface="Times New Roman" panose="02020603050405020304" charset="0"/>
              </a:rPr>
              <a:t>Enabling Access to Finance and Business Support </a:t>
            </a:r>
          </a:p>
          <a:p>
            <a:pPr>
              <a:lnSpc>
                <a:spcPts val="1305"/>
              </a:lnSpc>
            </a:pPr>
            <a:endParaRPr lang="en-US" sz="1800" i="0" dirty="0">
              <a:solidFill>
                <a:srgbClr val="000000"/>
              </a:solidFill>
              <a:effectLst/>
              <a:latin typeface="Times New Roman" panose="02020603050405020304" charset="0"/>
              <a:cs typeface="Times New Roman" panose="02020603050405020304" charset="0"/>
            </a:endParaRPr>
          </a:p>
          <a:p>
            <a:pPr>
              <a:lnSpc>
                <a:spcPts val="1305"/>
              </a:lnSpc>
            </a:pPr>
            <a:r>
              <a:rPr lang="en-US" sz="1800" i="0" dirty="0">
                <a:solidFill>
                  <a:srgbClr val="000000"/>
                </a:solidFill>
                <a:effectLst/>
                <a:latin typeface="Times New Roman" panose="02020603050405020304" charset="0"/>
                <a:cs typeface="Times New Roman" panose="02020603050405020304" charset="0"/>
              </a:rPr>
              <a:t>Services:</a:t>
            </a:r>
            <a:r>
              <a:rPr lang="en-US" sz="1000" dirty="0">
                <a:latin typeface="Times New Roman" panose="02020603050405020304" charset="0"/>
                <a:cs typeface="Times New Roman" panose="02020603050405020304" charset="0"/>
              </a:rPr>
              <a:t> </a:t>
            </a:r>
            <a:br>
              <a:rPr lang="en-US" sz="1000" dirty="0">
                <a:latin typeface="Times New Roman" panose="02020603050405020304" charset="0"/>
                <a:cs typeface="Times New Roman" panose="02020603050405020304" charset="0"/>
              </a:rPr>
            </a:br>
            <a:endParaRPr lang="en-US" sz="935" dirty="0">
              <a:solidFill>
                <a:srgbClr val="000000"/>
              </a:solidFill>
              <a:latin typeface="Times New Roman" panose="02020603050405020304" charset="0"/>
              <a:ea typeface="Roboto" panose="02000000000000000000" pitchFamily="2" charset="0"/>
              <a:cs typeface="Times New Roman" panose="02020603050405020304" charset="0"/>
            </a:endParaRPr>
          </a:p>
        </p:txBody>
      </p:sp>
      <p:sp>
        <p:nvSpPr>
          <p:cNvPr id="10" name="TextBox 19"/>
          <p:cNvSpPr txBox="1"/>
          <p:nvPr/>
        </p:nvSpPr>
        <p:spPr>
          <a:xfrm>
            <a:off x="1447574" y="5848825"/>
            <a:ext cx="5390515" cy="615950"/>
          </a:xfrm>
          <a:prstGeom prst="rect">
            <a:avLst/>
          </a:prstGeom>
        </p:spPr>
        <p:txBody>
          <a:bodyPr lIns="0" tIns="0" rIns="0" bIns="0" rtlCol="0" anchor="t">
            <a:noAutofit/>
          </a:bodyPr>
          <a:lstStyle/>
          <a:p>
            <a:pPr>
              <a:lnSpc>
                <a:spcPts val="1305"/>
              </a:lnSpc>
            </a:pPr>
            <a:endParaRPr lang="en-US" sz="1800" i="0" dirty="0">
              <a:solidFill>
                <a:srgbClr val="000000"/>
              </a:solidFill>
              <a:effectLst/>
              <a:latin typeface="Times New Roman" panose="02020603050405020304" charset="0"/>
              <a:cs typeface="Times New Roman" panose="02020603050405020304" charset="0"/>
            </a:endParaRPr>
          </a:p>
          <a:p>
            <a:pPr>
              <a:lnSpc>
                <a:spcPts val="1305"/>
              </a:lnSpc>
            </a:pPr>
            <a:r>
              <a:rPr lang="en-US" sz="1800" i="0" dirty="0">
                <a:solidFill>
                  <a:srgbClr val="000000"/>
                </a:solidFill>
                <a:effectLst/>
                <a:latin typeface="Times New Roman" panose="02020603050405020304" charset="0"/>
                <a:cs typeface="Times New Roman" panose="02020603050405020304" charset="0"/>
              </a:rPr>
              <a:t>we create job oppoutunity for youth and womans so that, </a:t>
            </a:r>
          </a:p>
          <a:p>
            <a:pPr>
              <a:lnSpc>
                <a:spcPts val="1305"/>
              </a:lnSpc>
            </a:pPr>
            <a:endParaRPr lang="en-US" sz="1800" i="0" dirty="0">
              <a:solidFill>
                <a:srgbClr val="000000"/>
              </a:solidFill>
              <a:effectLst/>
              <a:latin typeface="Times New Roman" panose="02020603050405020304" charset="0"/>
              <a:cs typeface="Times New Roman" panose="02020603050405020304" charset="0"/>
            </a:endParaRPr>
          </a:p>
          <a:p>
            <a:pPr>
              <a:lnSpc>
                <a:spcPts val="1305"/>
              </a:lnSpc>
            </a:pPr>
            <a:r>
              <a:rPr lang="en-US" sz="1800" i="0" dirty="0">
                <a:solidFill>
                  <a:srgbClr val="000000"/>
                </a:solidFill>
                <a:effectLst/>
                <a:latin typeface="Times New Roman" panose="02020603050405020304" charset="0"/>
                <a:cs typeface="Times New Roman" panose="02020603050405020304" charset="0"/>
              </a:rPr>
              <a:t>together for a stronger impact</a:t>
            </a:r>
            <a:r>
              <a:rPr lang="en-US" sz="1000" dirty="0">
                <a:latin typeface="Times New Roman" panose="02020603050405020304" charset="0"/>
                <a:cs typeface="Times New Roman" panose="02020603050405020304" charset="0"/>
              </a:rPr>
              <a:t> </a:t>
            </a:r>
            <a:br>
              <a:rPr lang="en-US" sz="1000" dirty="0">
                <a:latin typeface="Times New Roman" panose="02020603050405020304" charset="0"/>
                <a:cs typeface="Times New Roman" panose="02020603050405020304" charset="0"/>
              </a:rPr>
            </a:br>
            <a:endParaRPr lang="en-US" sz="935" dirty="0">
              <a:solidFill>
                <a:srgbClr val="000000"/>
              </a:solidFill>
              <a:latin typeface="Times New Roman" panose="02020603050405020304" charset="0"/>
              <a:ea typeface="Roboto" panose="02000000000000000000" pitchFamily="2" charset="0"/>
              <a:cs typeface="Times New Roman" panose="02020603050405020304" charset="0"/>
            </a:endParaRPr>
          </a:p>
        </p:txBody>
      </p:sp>
      <p:pic>
        <p:nvPicPr>
          <p:cNvPr id="11" name="image35.png"/>
          <p:cNvPicPr>
            <a:picLocks noChangeAspect="1"/>
          </p:cNvPicPr>
          <p:nvPr/>
        </p:nvPicPr>
        <p:blipFill>
          <a:blip r:embed="rId3" cstate="print"/>
          <a:stretch>
            <a:fillRect/>
          </a:stretch>
        </p:blipFill>
        <p:spPr>
          <a:xfrm>
            <a:off x="491757" y="2514968"/>
            <a:ext cx="703280" cy="703280"/>
          </a:xfrm>
          <a:prstGeom prst="rect">
            <a:avLst/>
          </a:prstGeom>
        </p:spPr>
      </p:pic>
      <p:pic>
        <p:nvPicPr>
          <p:cNvPr id="12" name="image36.png"/>
          <p:cNvPicPr>
            <a:picLocks noChangeAspect="1"/>
          </p:cNvPicPr>
          <p:nvPr/>
        </p:nvPicPr>
        <p:blipFill>
          <a:blip r:embed="rId4" cstate="print"/>
          <a:stretch>
            <a:fillRect/>
          </a:stretch>
        </p:blipFill>
        <p:spPr>
          <a:xfrm>
            <a:off x="534966" y="3445097"/>
            <a:ext cx="689082" cy="689082"/>
          </a:xfrm>
          <a:prstGeom prst="rect">
            <a:avLst/>
          </a:prstGeom>
        </p:spPr>
      </p:pic>
      <p:pic>
        <p:nvPicPr>
          <p:cNvPr id="13" name="image37.png"/>
          <p:cNvPicPr>
            <a:picLocks noChangeAspect="1"/>
          </p:cNvPicPr>
          <p:nvPr/>
        </p:nvPicPr>
        <p:blipFill>
          <a:blip r:embed="rId5" cstate="print"/>
          <a:stretch>
            <a:fillRect/>
          </a:stretch>
        </p:blipFill>
        <p:spPr>
          <a:xfrm>
            <a:off x="574950" y="4184399"/>
            <a:ext cx="575497" cy="575497"/>
          </a:xfrm>
          <a:prstGeom prst="rect">
            <a:avLst/>
          </a:prstGeom>
        </p:spPr>
      </p:pic>
      <p:pic>
        <p:nvPicPr>
          <p:cNvPr id="14" name="image38.png"/>
          <p:cNvPicPr>
            <a:picLocks noChangeAspect="1"/>
          </p:cNvPicPr>
          <p:nvPr/>
        </p:nvPicPr>
        <p:blipFill>
          <a:blip r:embed="rId6" cstate="print"/>
          <a:stretch>
            <a:fillRect/>
          </a:stretch>
        </p:blipFill>
        <p:spPr>
          <a:xfrm>
            <a:off x="505955" y="4958309"/>
            <a:ext cx="674884" cy="674884"/>
          </a:xfrm>
          <a:prstGeom prst="rect">
            <a:avLst/>
          </a:prstGeom>
        </p:spPr>
      </p:pic>
      <p:pic>
        <p:nvPicPr>
          <p:cNvPr id="15" name="image39.png"/>
          <p:cNvPicPr>
            <a:picLocks noChangeAspect="1"/>
          </p:cNvPicPr>
          <p:nvPr/>
        </p:nvPicPr>
        <p:blipFill>
          <a:blip r:embed="rId7" cstate="print"/>
          <a:stretch>
            <a:fillRect/>
          </a:stretch>
        </p:blipFill>
        <p:spPr>
          <a:xfrm>
            <a:off x="542191" y="5766115"/>
            <a:ext cx="781370" cy="781370"/>
          </a:xfrm>
          <a:prstGeom prst="rect">
            <a:avLst/>
          </a:prstGeom>
        </p:spPr>
      </p:pic>
      <p:sp>
        <p:nvSpPr>
          <p:cNvPr id="16" name="TextBox 15"/>
          <p:cNvSpPr txBox="1"/>
          <p:nvPr/>
        </p:nvSpPr>
        <p:spPr>
          <a:xfrm>
            <a:off x="8550092" y="2491085"/>
            <a:ext cx="3220672" cy="645160"/>
          </a:xfrm>
          <a:prstGeom prst="rect">
            <a:avLst/>
          </a:prstGeom>
          <a:noFill/>
        </p:spPr>
        <p:txBody>
          <a:bodyPr wrap="square">
            <a:spAutoFit/>
          </a:bodyPr>
          <a:lstStyle/>
          <a:p>
            <a:r>
              <a:rPr lang="en-US" sz="1800" i="0" dirty="0">
                <a:solidFill>
                  <a:srgbClr val="000000"/>
                </a:solidFill>
                <a:effectLst/>
                <a:latin typeface="Times New Roman" panose="02020603050405020304" charset="0"/>
                <a:cs typeface="Times New Roman" panose="02020603050405020304" charset="0"/>
              </a:rPr>
              <a:t>Improved Livelihoods</a:t>
            </a:r>
            <a:r>
              <a:rPr lang="en-US" dirty="0">
                <a:latin typeface="Times New Roman" panose="02020603050405020304" charset="0"/>
                <a:cs typeface="Times New Roman" panose="02020603050405020304" charset="0"/>
              </a:rPr>
              <a:t> </a:t>
            </a:r>
            <a:br>
              <a:rPr lang="en-US" dirty="0">
                <a:latin typeface="Times New Roman" panose="02020603050405020304" charset="0"/>
                <a:cs typeface="Times New Roman" panose="02020603050405020304" charset="0"/>
              </a:rPr>
            </a:br>
            <a:endParaRPr lang="en-US" dirty="0">
              <a:latin typeface="Times New Roman" panose="02020603050405020304" charset="0"/>
              <a:cs typeface="Times New Roman" panose="02020603050405020304" charset="0"/>
            </a:endParaRPr>
          </a:p>
        </p:txBody>
      </p:sp>
      <p:sp>
        <p:nvSpPr>
          <p:cNvPr id="17" name="TextBox 16"/>
          <p:cNvSpPr txBox="1"/>
          <p:nvPr/>
        </p:nvSpPr>
        <p:spPr>
          <a:xfrm>
            <a:off x="8462311" y="3425729"/>
            <a:ext cx="3220672" cy="368300"/>
          </a:xfrm>
          <a:prstGeom prst="rect">
            <a:avLst/>
          </a:prstGeom>
          <a:noFill/>
        </p:spPr>
        <p:txBody>
          <a:bodyPr wrap="square">
            <a:spAutoFit/>
          </a:bodyPr>
          <a:lstStyle/>
          <a:p>
            <a:r>
              <a:rPr lang="en-US" sz="1800" i="0" dirty="0">
                <a:solidFill>
                  <a:srgbClr val="000000"/>
                </a:solidFill>
                <a:effectLst/>
                <a:latin typeface="Times New Roman" panose="02020603050405020304" charset="0"/>
                <a:cs typeface="Times New Roman" panose="02020603050405020304" charset="0"/>
              </a:rPr>
              <a:t>Efficient Energy Source</a:t>
            </a:r>
            <a:r>
              <a:rPr lang="en-US" dirty="0">
                <a:latin typeface="Times New Roman" panose="02020603050405020304" charset="0"/>
                <a:cs typeface="Times New Roman" panose="02020603050405020304" charset="0"/>
              </a:rPr>
              <a:t> </a:t>
            </a:r>
          </a:p>
        </p:txBody>
      </p:sp>
      <p:sp>
        <p:nvSpPr>
          <p:cNvPr id="18" name="TextBox 17"/>
          <p:cNvSpPr txBox="1"/>
          <p:nvPr/>
        </p:nvSpPr>
        <p:spPr>
          <a:xfrm>
            <a:off x="8440953" y="4205246"/>
            <a:ext cx="3220672" cy="368300"/>
          </a:xfrm>
          <a:prstGeom prst="rect">
            <a:avLst/>
          </a:prstGeom>
          <a:noFill/>
        </p:spPr>
        <p:txBody>
          <a:bodyPr wrap="square">
            <a:spAutoFit/>
          </a:bodyPr>
          <a:lstStyle/>
          <a:p>
            <a:r>
              <a:rPr lang="en-US" sz="1800" i="0" dirty="0">
                <a:solidFill>
                  <a:srgbClr val="000000"/>
                </a:solidFill>
                <a:effectLst/>
                <a:latin typeface="Times New Roman" panose="02020603050405020304" charset="0"/>
                <a:cs typeface="Times New Roman" panose="02020603050405020304" charset="0"/>
              </a:rPr>
              <a:t>Environmental  protection</a:t>
            </a:r>
          </a:p>
        </p:txBody>
      </p:sp>
      <p:sp>
        <p:nvSpPr>
          <p:cNvPr id="19" name="TextBox 18"/>
          <p:cNvSpPr txBox="1"/>
          <p:nvPr/>
        </p:nvSpPr>
        <p:spPr>
          <a:xfrm>
            <a:off x="8550092" y="4977840"/>
            <a:ext cx="3220672" cy="368300"/>
          </a:xfrm>
          <a:prstGeom prst="rect">
            <a:avLst/>
          </a:prstGeom>
          <a:noFill/>
        </p:spPr>
        <p:txBody>
          <a:bodyPr wrap="square">
            <a:spAutoFit/>
          </a:bodyPr>
          <a:lstStyle/>
          <a:p>
            <a:r>
              <a:rPr lang="en-US" sz="1800" i="0" dirty="0">
                <a:solidFill>
                  <a:srgbClr val="000000"/>
                </a:solidFill>
                <a:effectLst/>
                <a:latin typeface="Times New Roman" panose="02020603050405020304" charset="0"/>
                <a:cs typeface="Times New Roman" panose="02020603050405020304" charset="0"/>
              </a:rPr>
              <a:t>Water conservation </a:t>
            </a:r>
          </a:p>
        </p:txBody>
      </p:sp>
      <p:grpSp>
        <p:nvGrpSpPr>
          <p:cNvPr id="20" name="Group 2"/>
          <p:cNvGrpSpPr/>
          <p:nvPr/>
        </p:nvGrpSpPr>
        <p:grpSpPr bwMode="auto">
          <a:xfrm>
            <a:off x="7829789" y="2413522"/>
            <a:ext cx="611164" cy="552461"/>
            <a:chOff x="1567" y="265"/>
            <a:chExt cx="821" cy="855"/>
          </a:xfrm>
        </p:grpSpPr>
        <p:sp>
          <p:nvSpPr>
            <p:cNvPr id="21" name="Freeform 3"/>
            <p:cNvSpPr/>
            <p:nvPr/>
          </p:nvSpPr>
          <p:spPr bwMode="auto">
            <a:xfrm>
              <a:off x="1750" y="903"/>
              <a:ext cx="639" cy="183"/>
            </a:xfrm>
            <a:custGeom>
              <a:avLst/>
              <a:gdLst>
                <a:gd name="T0" fmla="+- 0 2388 1750"/>
                <a:gd name="T1" fmla="*/ T0 w 639"/>
                <a:gd name="T2" fmla="+- 0 1085 903"/>
                <a:gd name="T3" fmla="*/ 1085 h 183"/>
                <a:gd name="T4" fmla="+- 0 1750 1750"/>
                <a:gd name="T5" fmla="*/ T4 w 639"/>
                <a:gd name="T6" fmla="+- 0 1085 903"/>
                <a:gd name="T7" fmla="*/ 1085 h 183"/>
                <a:gd name="T8" fmla="+- 0 1750 1750"/>
                <a:gd name="T9" fmla="*/ T8 w 639"/>
                <a:gd name="T10" fmla="+- 0 1040 903"/>
                <a:gd name="T11" fmla="*/ 1040 h 183"/>
                <a:gd name="T12" fmla="+- 0 1760 1750"/>
                <a:gd name="T13" fmla="*/ T12 w 639"/>
                <a:gd name="T14" fmla="+- 0 987 903"/>
                <a:gd name="T15" fmla="*/ 987 h 183"/>
                <a:gd name="T16" fmla="+- 0 1790 1750"/>
                <a:gd name="T17" fmla="*/ T16 w 639"/>
                <a:gd name="T18" fmla="+- 0 943 903"/>
                <a:gd name="T19" fmla="*/ 943 h 183"/>
                <a:gd name="T20" fmla="+- 0 1833 1750"/>
                <a:gd name="T21" fmla="*/ T20 w 639"/>
                <a:gd name="T22" fmla="+- 0 914 903"/>
                <a:gd name="T23" fmla="*/ 914 h 183"/>
                <a:gd name="T24" fmla="+- 0 1886 1750"/>
                <a:gd name="T25" fmla="*/ T24 w 639"/>
                <a:gd name="T26" fmla="+- 0 903 903"/>
                <a:gd name="T27" fmla="*/ 903 h 183"/>
                <a:gd name="T28" fmla="+- 0 2251 1750"/>
                <a:gd name="T29" fmla="*/ T28 w 639"/>
                <a:gd name="T30" fmla="+- 0 903 903"/>
                <a:gd name="T31" fmla="*/ 903 h 183"/>
                <a:gd name="T32" fmla="+- 0 2304 1750"/>
                <a:gd name="T33" fmla="*/ T32 w 639"/>
                <a:gd name="T34" fmla="+- 0 914 903"/>
                <a:gd name="T35" fmla="*/ 914 h 183"/>
                <a:gd name="T36" fmla="+- 0 2348 1750"/>
                <a:gd name="T37" fmla="*/ T36 w 639"/>
                <a:gd name="T38" fmla="+- 0 943 903"/>
                <a:gd name="T39" fmla="*/ 943 h 183"/>
                <a:gd name="T40" fmla="+- 0 2377 1750"/>
                <a:gd name="T41" fmla="*/ T40 w 639"/>
                <a:gd name="T42" fmla="+- 0 987 903"/>
                <a:gd name="T43" fmla="*/ 987 h 183"/>
                <a:gd name="T44" fmla="+- 0 2388 1750"/>
                <a:gd name="T45" fmla="*/ T44 w 639"/>
                <a:gd name="T46" fmla="+- 0 1040 903"/>
                <a:gd name="T47" fmla="*/ 1040 h 183"/>
                <a:gd name="T48" fmla="+- 0 2388 1750"/>
                <a:gd name="T49" fmla="*/ T48 w 639"/>
                <a:gd name="T50" fmla="+- 0 1085 903"/>
                <a:gd name="T51" fmla="*/ 1085 h 1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639" h="183">
                  <a:moveTo>
                    <a:pt x="638" y="182"/>
                  </a:moveTo>
                  <a:lnTo>
                    <a:pt x="0" y="182"/>
                  </a:lnTo>
                  <a:lnTo>
                    <a:pt x="0" y="137"/>
                  </a:lnTo>
                  <a:lnTo>
                    <a:pt x="10" y="84"/>
                  </a:lnTo>
                  <a:lnTo>
                    <a:pt x="40" y="40"/>
                  </a:lnTo>
                  <a:lnTo>
                    <a:pt x="83" y="11"/>
                  </a:lnTo>
                  <a:lnTo>
                    <a:pt x="136" y="0"/>
                  </a:lnTo>
                  <a:lnTo>
                    <a:pt x="501" y="0"/>
                  </a:lnTo>
                  <a:lnTo>
                    <a:pt x="554" y="11"/>
                  </a:lnTo>
                  <a:lnTo>
                    <a:pt x="598" y="40"/>
                  </a:lnTo>
                  <a:lnTo>
                    <a:pt x="627" y="84"/>
                  </a:lnTo>
                  <a:lnTo>
                    <a:pt x="638" y="137"/>
                  </a:lnTo>
                  <a:lnTo>
                    <a:pt x="638" y="182"/>
                  </a:lnTo>
                  <a:close/>
                </a:path>
              </a:pathLst>
            </a:custGeom>
            <a:solidFill>
              <a:srgbClr val="77B1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pic>
          <p:nvPicPr>
            <p:cNvPr id="2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 y="777"/>
              <a:ext cx="228"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AutoShape 5"/>
            <p:cNvSpPr/>
            <p:nvPr/>
          </p:nvSpPr>
          <p:spPr bwMode="auto">
            <a:xfrm>
              <a:off x="1845" y="568"/>
              <a:ext cx="449" cy="120"/>
            </a:xfrm>
            <a:custGeom>
              <a:avLst/>
              <a:gdLst>
                <a:gd name="T0" fmla="+- 0 1882 1845"/>
                <a:gd name="T1" fmla="*/ T0 w 449"/>
                <a:gd name="T2" fmla="+- 0 688 568"/>
                <a:gd name="T3" fmla="*/ 688 h 120"/>
                <a:gd name="T4" fmla="+- 0 1867 1845"/>
                <a:gd name="T5" fmla="*/ T4 w 449"/>
                <a:gd name="T6" fmla="+- 0 683 568"/>
                <a:gd name="T7" fmla="*/ 683 h 120"/>
                <a:gd name="T8" fmla="+- 0 1855 1845"/>
                <a:gd name="T9" fmla="*/ T8 w 449"/>
                <a:gd name="T10" fmla="+- 0 670 568"/>
                <a:gd name="T11" fmla="*/ 670 h 120"/>
                <a:gd name="T12" fmla="+- 0 1847 1845"/>
                <a:gd name="T13" fmla="*/ T12 w 449"/>
                <a:gd name="T14" fmla="+- 0 652 568"/>
                <a:gd name="T15" fmla="*/ 652 h 120"/>
                <a:gd name="T16" fmla="+- 0 1845 1845"/>
                <a:gd name="T17" fmla="*/ T16 w 449"/>
                <a:gd name="T18" fmla="+- 0 628 568"/>
                <a:gd name="T19" fmla="*/ 628 h 120"/>
                <a:gd name="T20" fmla="+- 0 1847 1845"/>
                <a:gd name="T21" fmla="*/ T20 w 449"/>
                <a:gd name="T22" fmla="+- 0 605 568"/>
                <a:gd name="T23" fmla="*/ 605 h 120"/>
                <a:gd name="T24" fmla="+- 0 1856 1845"/>
                <a:gd name="T25" fmla="*/ T24 w 449"/>
                <a:gd name="T26" fmla="+- 0 586 568"/>
                <a:gd name="T27" fmla="*/ 586 h 120"/>
                <a:gd name="T28" fmla="+- 0 1867 1845"/>
                <a:gd name="T29" fmla="*/ T28 w 449"/>
                <a:gd name="T30" fmla="+- 0 573 568"/>
                <a:gd name="T31" fmla="*/ 573 h 120"/>
                <a:gd name="T32" fmla="+- 0 1882 1845"/>
                <a:gd name="T33" fmla="*/ T32 w 449"/>
                <a:gd name="T34" fmla="+- 0 568 568"/>
                <a:gd name="T35" fmla="*/ 568 h 120"/>
                <a:gd name="T36" fmla="+- 0 1896 1845"/>
                <a:gd name="T37" fmla="*/ T36 w 449"/>
                <a:gd name="T38" fmla="+- 0 573 568"/>
                <a:gd name="T39" fmla="*/ 573 h 120"/>
                <a:gd name="T40" fmla="+- 0 1908 1845"/>
                <a:gd name="T41" fmla="*/ T40 w 449"/>
                <a:gd name="T42" fmla="+- 0 586 568"/>
                <a:gd name="T43" fmla="*/ 586 h 120"/>
                <a:gd name="T44" fmla="+- 0 1916 1845"/>
                <a:gd name="T45" fmla="*/ T44 w 449"/>
                <a:gd name="T46" fmla="+- 0 605 568"/>
                <a:gd name="T47" fmla="*/ 605 h 120"/>
                <a:gd name="T48" fmla="+- 0 1919 1845"/>
                <a:gd name="T49" fmla="*/ T48 w 449"/>
                <a:gd name="T50" fmla="+- 0 628 568"/>
                <a:gd name="T51" fmla="*/ 628 h 120"/>
                <a:gd name="T52" fmla="+- 0 1916 1845"/>
                <a:gd name="T53" fmla="*/ T52 w 449"/>
                <a:gd name="T54" fmla="+- 0 652 568"/>
                <a:gd name="T55" fmla="*/ 652 h 120"/>
                <a:gd name="T56" fmla="+- 0 1908 1845"/>
                <a:gd name="T57" fmla="*/ T56 w 449"/>
                <a:gd name="T58" fmla="+- 0 670 568"/>
                <a:gd name="T59" fmla="*/ 670 h 120"/>
                <a:gd name="T60" fmla="+- 0 1896 1845"/>
                <a:gd name="T61" fmla="*/ T60 w 449"/>
                <a:gd name="T62" fmla="+- 0 683 568"/>
                <a:gd name="T63" fmla="*/ 683 h 120"/>
                <a:gd name="T64" fmla="+- 0 1882 1845"/>
                <a:gd name="T65" fmla="*/ T64 w 449"/>
                <a:gd name="T66" fmla="+- 0 688 568"/>
                <a:gd name="T67" fmla="*/ 688 h 120"/>
                <a:gd name="T68" fmla="+- 0 2255 1845"/>
                <a:gd name="T69" fmla="*/ T68 w 449"/>
                <a:gd name="T70" fmla="+- 0 688 568"/>
                <a:gd name="T71" fmla="*/ 688 h 120"/>
                <a:gd name="T72" fmla="+- 0 2241 1845"/>
                <a:gd name="T73" fmla="*/ T72 w 449"/>
                <a:gd name="T74" fmla="+- 0 683 568"/>
                <a:gd name="T75" fmla="*/ 683 h 120"/>
                <a:gd name="T76" fmla="+- 0 2229 1845"/>
                <a:gd name="T77" fmla="*/ T76 w 449"/>
                <a:gd name="T78" fmla="+- 0 670 568"/>
                <a:gd name="T79" fmla="*/ 670 h 120"/>
                <a:gd name="T80" fmla="+- 0 2221 1845"/>
                <a:gd name="T81" fmla="*/ T80 w 449"/>
                <a:gd name="T82" fmla="+- 0 652 568"/>
                <a:gd name="T83" fmla="*/ 652 h 120"/>
                <a:gd name="T84" fmla="+- 0 2218 1845"/>
                <a:gd name="T85" fmla="*/ T84 w 449"/>
                <a:gd name="T86" fmla="+- 0 628 568"/>
                <a:gd name="T87" fmla="*/ 628 h 120"/>
                <a:gd name="T88" fmla="+- 0 2221 1845"/>
                <a:gd name="T89" fmla="*/ T88 w 449"/>
                <a:gd name="T90" fmla="+- 0 605 568"/>
                <a:gd name="T91" fmla="*/ 605 h 120"/>
                <a:gd name="T92" fmla="+- 0 2229 1845"/>
                <a:gd name="T93" fmla="*/ T92 w 449"/>
                <a:gd name="T94" fmla="+- 0 586 568"/>
                <a:gd name="T95" fmla="*/ 586 h 120"/>
                <a:gd name="T96" fmla="+- 0 2241 1845"/>
                <a:gd name="T97" fmla="*/ T96 w 449"/>
                <a:gd name="T98" fmla="+- 0 573 568"/>
                <a:gd name="T99" fmla="*/ 573 h 120"/>
                <a:gd name="T100" fmla="+- 0 2255 1845"/>
                <a:gd name="T101" fmla="*/ T100 w 449"/>
                <a:gd name="T102" fmla="+- 0 568 568"/>
                <a:gd name="T103" fmla="*/ 568 h 120"/>
                <a:gd name="T104" fmla="+- 0 2270 1845"/>
                <a:gd name="T105" fmla="*/ T104 w 449"/>
                <a:gd name="T106" fmla="+- 0 573 568"/>
                <a:gd name="T107" fmla="*/ 573 h 120"/>
                <a:gd name="T108" fmla="+- 0 2282 1845"/>
                <a:gd name="T109" fmla="*/ T108 w 449"/>
                <a:gd name="T110" fmla="+- 0 586 568"/>
                <a:gd name="T111" fmla="*/ 586 h 120"/>
                <a:gd name="T112" fmla="+- 0 2290 1845"/>
                <a:gd name="T113" fmla="*/ T112 w 449"/>
                <a:gd name="T114" fmla="+- 0 605 568"/>
                <a:gd name="T115" fmla="*/ 605 h 120"/>
                <a:gd name="T116" fmla="+- 0 2293 1845"/>
                <a:gd name="T117" fmla="*/ T116 w 449"/>
                <a:gd name="T118" fmla="+- 0 628 568"/>
                <a:gd name="T119" fmla="*/ 628 h 120"/>
                <a:gd name="T120" fmla="+- 0 2290 1845"/>
                <a:gd name="T121" fmla="*/ T120 w 449"/>
                <a:gd name="T122" fmla="+- 0 652 568"/>
                <a:gd name="T123" fmla="*/ 652 h 120"/>
                <a:gd name="T124" fmla="+- 0 2282 1845"/>
                <a:gd name="T125" fmla="*/ T124 w 449"/>
                <a:gd name="T126" fmla="+- 0 670 568"/>
                <a:gd name="T127" fmla="*/ 670 h 120"/>
                <a:gd name="T128" fmla="+- 0 2270 1845"/>
                <a:gd name="T129" fmla="*/ T128 w 449"/>
                <a:gd name="T130" fmla="+- 0 683 568"/>
                <a:gd name="T131" fmla="*/ 683 h 120"/>
                <a:gd name="T132" fmla="+- 0 2255 1845"/>
                <a:gd name="T133" fmla="*/ T132 w 449"/>
                <a:gd name="T134" fmla="+- 0 688 568"/>
                <a:gd name="T135" fmla="*/ 688 h 1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449" h="120">
                  <a:moveTo>
                    <a:pt x="37" y="120"/>
                  </a:moveTo>
                  <a:lnTo>
                    <a:pt x="22" y="115"/>
                  </a:lnTo>
                  <a:lnTo>
                    <a:pt x="10" y="102"/>
                  </a:lnTo>
                  <a:lnTo>
                    <a:pt x="2" y="84"/>
                  </a:lnTo>
                  <a:lnTo>
                    <a:pt x="0" y="60"/>
                  </a:lnTo>
                  <a:lnTo>
                    <a:pt x="2" y="37"/>
                  </a:lnTo>
                  <a:lnTo>
                    <a:pt x="11" y="18"/>
                  </a:lnTo>
                  <a:lnTo>
                    <a:pt x="22" y="5"/>
                  </a:lnTo>
                  <a:lnTo>
                    <a:pt x="37" y="0"/>
                  </a:lnTo>
                  <a:lnTo>
                    <a:pt x="51" y="5"/>
                  </a:lnTo>
                  <a:lnTo>
                    <a:pt x="63" y="18"/>
                  </a:lnTo>
                  <a:lnTo>
                    <a:pt x="71" y="37"/>
                  </a:lnTo>
                  <a:lnTo>
                    <a:pt x="74" y="60"/>
                  </a:lnTo>
                  <a:lnTo>
                    <a:pt x="71" y="84"/>
                  </a:lnTo>
                  <a:lnTo>
                    <a:pt x="63" y="102"/>
                  </a:lnTo>
                  <a:lnTo>
                    <a:pt x="51" y="115"/>
                  </a:lnTo>
                  <a:lnTo>
                    <a:pt x="37" y="120"/>
                  </a:lnTo>
                  <a:close/>
                  <a:moveTo>
                    <a:pt x="410" y="120"/>
                  </a:moveTo>
                  <a:lnTo>
                    <a:pt x="396" y="115"/>
                  </a:lnTo>
                  <a:lnTo>
                    <a:pt x="384" y="102"/>
                  </a:lnTo>
                  <a:lnTo>
                    <a:pt x="376" y="84"/>
                  </a:lnTo>
                  <a:lnTo>
                    <a:pt x="373" y="60"/>
                  </a:lnTo>
                  <a:lnTo>
                    <a:pt x="376" y="37"/>
                  </a:lnTo>
                  <a:lnTo>
                    <a:pt x="384" y="18"/>
                  </a:lnTo>
                  <a:lnTo>
                    <a:pt x="396" y="5"/>
                  </a:lnTo>
                  <a:lnTo>
                    <a:pt x="410" y="0"/>
                  </a:lnTo>
                  <a:lnTo>
                    <a:pt x="425" y="5"/>
                  </a:lnTo>
                  <a:lnTo>
                    <a:pt x="437" y="18"/>
                  </a:lnTo>
                  <a:lnTo>
                    <a:pt x="445" y="37"/>
                  </a:lnTo>
                  <a:lnTo>
                    <a:pt x="448" y="60"/>
                  </a:lnTo>
                  <a:lnTo>
                    <a:pt x="445" y="84"/>
                  </a:lnTo>
                  <a:lnTo>
                    <a:pt x="437" y="102"/>
                  </a:lnTo>
                  <a:lnTo>
                    <a:pt x="425" y="115"/>
                  </a:lnTo>
                  <a:lnTo>
                    <a:pt x="410" y="120"/>
                  </a:lnTo>
                  <a:close/>
                </a:path>
              </a:pathLst>
            </a:custGeom>
            <a:solidFill>
              <a:srgbClr val="FFDB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24" name="Freeform 6"/>
            <p:cNvSpPr/>
            <p:nvPr/>
          </p:nvSpPr>
          <p:spPr bwMode="auto">
            <a:xfrm>
              <a:off x="1874" y="421"/>
              <a:ext cx="389" cy="462"/>
            </a:xfrm>
            <a:custGeom>
              <a:avLst/>
              <a:gdLst>
                <a:gd name="T0" fmla="+- 0 2069 1874"/>
                <a:gd name="T1" fmla="*/ T0 w 389"/>
                <a:gd name="T2" fmla="+- 0 882 421"/>
                <a:gd name="T3" fmla="*/ 882 h 462"/>
                <a:gd name="T4" fmla="+- 0 2007 1874"/>
                <a:gd name="T5" fmla="*/ T4 w 389"/>
                <a:gd name="T6" fmla="+- 0 870 421"/>
                <a:gd name="T7" fmla="*/ 870 h 462"/>
                <a:gd name="T8" fmla="+- 0 1954 1874"/>
                <a:gd name="T9" fmla="*/ T8 w 389"/>
                <a:gd name="T10" fmla="+- 0 838 421"/>
                <a:gd name="T11" fmla="*/ 838 h 462"/>
                <a:gd name="T12" fmla="+- 0 1912 1874"/>
                <a:gd name="T13" fmla="*/ T12 w 389"/>
                <a:gd name="T14" fmla="+- 0 788 421"/>
                <a:gd name="T15" fmla="*/ 788 h 462"/>
                <a:gd name="T16" fmla="+- 0 1884 1874"/>
                <a:gd name="T17" fmla="*/ T16 w 389"/>
                <a:gd name="T18" fmla="+- 0 724 421"/>
                <a:gd name="T19" fmla="*/ 724 h 462"/>
                <a:gd name="T20" fmla="+- 0 1874 1874"/>
                <a:gd name="T21" fmla="*/ T20 w 389"/>
                <a:gd name="T22" fmla="+- 0 652 421"/>
                <a:gd name="T23" fmla="*/ 652 h 462"/>
                <a:gd name="T24" fmla="+- 0 1884 1874"/>
                <a:gd name="T25" fmla="*/ T24 w 389"/>
                <a:gd name="T26" fmla="+- 0 579 421"/>
                <a:gd name="T27" fmla="*/ 579 h 462"/>
                <a:gd name="T28" fmla="+- 0 1912 1874"/>
                <a:gd name="T29" fmla="*/ T28 w 389"/>
                <a:gd name="T30" fmla="+- 0 515 421"/>
                <a:gd name="T31" fmla="*/ 515 h 462"/>
                <a:gd name="T32" fmla="+- 0 1954 1874"/>
                <a:gd name="T33" fmla="*/ T32 w 389"/>
                <a:gd name="T34" fmla="+- 0 465 421"/>
                <a:gd name="T35" fmla="*/ 465 h 462"/>
                <a:gd name="T36" fmla="+- 0 2007 1874"/>
                <a:gd name="T37" fmla="*/ T36 w 389"/>
                <a:gd name="T38" fmla="+- 0 433 421"/>
                <a:gd name="T39" fmla="*/ 433 h 462"/>
                <a:gd name="T40" fmla="+- 0 2069 1874"/>
                <a:gd name="T41" fmla="*/ T40 w 389"/>
                <a:gd name="T42" fmla="+- 0 421 421"/>
                <a:gd name="T43" fmla="*/ 421 h 462"/>
                <a:gd name="T44" fmla="+- 0 2130 1874"/>
                <a:gd name="T45" fmla="*/ T44 w 389"/>
                <a:gd name="T46" fmla="+- 0 433 421"/>
                <a:gd name="T47" fmla="*/ 433 h 462"/>
                <a:gd name="T48" fmla="+- 0 2183 1874"/>
                <a:gd name="T49" fmla="*/ T48 w 389"/>
                <a:gd name="T50" fmla="+- 0 465 421"/>
                <a:gd name="T51" fmla="*/ 465 h 462"/>
                <a:gd name="T52" fmla="+- 0 2225 1874"/>
                <a:gd name="T53" fmla="*/ T52 w 389"/>
                <a:gd name="T54" fmla="+- 0 515 421"/>
                <a:gd name="T55" fmla="*/ 515 h 462"/>
                <a:gd name="T56" fmla="+- 0 2253 1874"/>
                <a:gd name="T57" fmla="*/ T56 w 389"/>
                <a:gd name="T58" fmla="+- 0 579 421"/>
                <a:gd name="T59" fmla="*/ 579 h 462"/>
                <a:gd name="T60" fmla="+- 0 2263 1874"/>
                <a:gd name="T61" fmla="*/ T60 w 389"/>
                <a:gd name="T62" fmla="+- 0 652 421"/>
                <a:gd name="T63" fmla="*/ 652 h 462"/>
                <a:gd name="T64" fmla="+- 0 2253 1874"/>
                <a:gd name="T65" fmla="*/ T64 w 389"/>
                <a:gd name="T66" fmla="+- 0 724 421"/>
                <a:gd name="T67" fmla="*/ 724 h 462"/>
                <a:gd name="T68" fmla="+- 0 2225 1874"/>
                <a:gd name="T69" fmla="*/ T68 w 389"/>
                <a:gd name="T70" fmla="+- 0 788 421"/>
                <a:gd name="T71" fmla="*/ 788 h 462"/>
                <a:gd name="T72" fmla="+- 0 2183 1874"/>
                <a:gd name="T73" fmla="*/ T72 w 389"/>
                <a:gd name="T74" fmla="+- 0 838 421"/>
                <a:gd name="T75" fmla="*/ 838 h 462"/>
                <a:gd name="T76" fmla="+- 0 2130 1874"/>
                <a:gd name="T77" fmla="*/ T76 w 389"/>
                <a:gd name="T78" fmla="+- 0 870 421"/>
                <a:gd name="T79" fmla="*/ 870 h 462"/>
                <a:gd name="T80" fmla="+- 0 2069 1874"/>
                <a:gd name="T81" fmla="*/ T80 w 389"/>
                <a:gd name="T82" fmla="+- 0 882 421"/>
                <a:gd name="T83" fmla="*/ 882 h 4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89" h="462">
                  <a:moveTo>
                    <a:pt x="195" y="461"/>
                  </a:moveTo>
                  <a:lnTo>
                    <a:pt x="133" y="449"/>
                  </a:lnTo>
                  <a:lnTo>
                    <a:pt x="80" y="417"/>
                  </a:lnTo>
                  <a:lnTo>
                    <a:pt x="38" y="367"/>
                  </a:lnTo>
                  <a:lnTo>
                    <a:pt x="10" y="303"/>
                  </a:lnTo>
                  <a:lnTo>
                    <a:pt x="0" y="231"/>
                  </a:lnTo>
                  <a:lnTo>
                    <a:pt x="10" y="158"/>
                  </a:lnTo>
                  <a:lnTo>
                    <a:pt x="38" y="94"/>
                  </a:lnTo>
                  <a:lnTo>
                    <a:pt x="80" y="44"/>
                  </a:lnTo>
                  <a:lnTo>
                    <a:pt x="133" y="12"/>
                  </a:lnTo>
                  <a:lnTo>
                    <a:pt x="195" y="0"/>
                  </a:lnTo>
                  <a:lnTo>
                    <a:pt x="256" y="12"/>
                  </a:lnTo>
                  <a:lnTo>
                    <a:pt x="309" y="44"/>
                  </a:lnTo>
                  <a:lnTo>
                    <a:pt x="351" y="94"/>
                  </a:lnTo>
                  <a:lnTo>
                    <a:pt x="379" y="158"/>
                  </a:lnTo>
                  <a:lnTo>
                    <a:pt x="389" y="231"/>
                  </a:lnTo>
                  <a:lnTo>
                    <a:pt x="379" y="303"/>
                  </a:lnTo>
                  <a:lnTo>
                    <a:pt x="351" y="367"/>
                  </a:lnTo>
                  <a:lnTo>
                    <a:pt x="309" y="417"/>
                  </a:lnTo>
                  <a:lnTo>
                    <a:pt x="256" y="449"/>
                  </a:lnTo>
                  <a:lnTo>
                    <a:pt x="195" y="461"/>
                  </a:lnTo>
                  <a:close/>
                </a:path>
              </a:pathLst>
            </a:custGeom>
            <a:solidFill>
              <a:srgbClr val="FFDB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pic>
          <p:nvPicPr>
            <p:cNvPr id="2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5" y="584"/>
              <a:ext cx="22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ne 8"/>
            <p:cNvSpPr>
              <a:spLocks noChangeShapeType="1"/>
            </p:cNvSpPr>
            <p:nvPr/>
          </p:nvSpPr>
          <p:spPr bwMode="auto">
            <a:xfrm>
              <a:off x="1898" y="903"/>
              <a:ext cx="0" cy="182"/>
            </a:xfrm>
            <a:prstGeom prst="line">
              <a:avLst/>
            </a:prstGeom>
            <a:noFill/>
            <a:ln w="43409">
              <a:solidFill>
                <a:srgbClr val="3B87C2"/>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dirty="0"/>
            </a:p>
          </p:txBody>
        </p:sp>
        <p:sp>
          <p:nvSpPr>
            <p:cNvPr id="27" name="Line 9"/>
            <p:cNvSpPr>
              <a:spLocks noChangeShapeType="1"/>
            </p:cNvSpPr>
            <p:nvPr/>
          </p:nvSpPr>
          <p:spPr bwMode="auto">
            <a:xfrm>
              <a:off x="2240" y="903"/>
              <a:ext cx="0" cy="182"/>
            </a:xfrm>
            <a:prstGeom prst="line">
              <a:avLst/>
            </a:prstGeom>
            <a:noFill/>
            <a:ln w="43409">
              <a:solidFill>
                <a:srgbClr val="3B87C2"/>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dirty="0"/>
            </a:p>
          </p:txBody>
        </p:sp>
        <p:sp>
          <p:nvSpPr>
            <p:cNvPr id="28" name="Line 10"/>
            <p:cNvSpPr>
              <a:spLocks noChangeShapeType="1"/>
            </p:cNvSpPr>
            <p:nvPr/>
          </p:nvSpPr>
          <p:spPr bwMode="auto">
            <a:xfrm>
              <a:off x="1866" y="1074"/>
              <a:ext cx="408" cy="0"/>
            </a:xfrm>
            <a:prstGeom prst="line">
              <a:avLst/>
            </a:prstGeom>
            <a:noFill/>
            <a:ln w="14470">
              <a:solidFill>
                <a:srgbClr val="3B87C2"/>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dirty="0"/>
            </a:p>
          </p:txBody>
        </p:sp>
        <p:pic>
          <p:nvPicPr>
            <p:cNvPr id="2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60" y="265"/>
              <a:ext cx="418"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AutoShape 12"/>
            <p:cNvSpPr/>
            <p:nvPr/>
          </p:nvSpPr>
          <p:spPr bwMode="auto">
            <a:xfrm>
              <a:off x="1748" y="422"/>
              <a:ext cx="639" cy="163"/>
            </a:xfrm>
            <a:custGeom>
              <a:avLst/>
              <a:gdLst>
                <a:gd name="T0" fmla="+- 0 2321 1748"/>
                <a:gd name="T1" fmla="*/ T0 w 639"/>
                <a:gd name="T2" fmla="+- 0 425 422"/>
                <a:gd name="T3" fmla="*/ 425 h 163"/>
                <a:gd name="T4" fmla="+- 0 2067 1748"/>
                <a:gd name="T5" fmla="*/ T4 w 639"/>
                <a:gd name="T6" fmla="+- 0 425 422"/>
                <a:gd name="T7" fmla="*/ 425 h 163"/>
                <a:gd name="T8" fmla="+- 0 2186 1748"/>
                <a:gd name="T9" fmla="*/ T8 w 639"/>
                <a:gd name="T10" fmla="+- 0 423 422"/>
                <a:gd name="T11" fmla="*/ 423 h 163"/>
                <a:gd name="T12" fmla="+- 0 2288 1748"/>
                <a:gd name="T13" fmla="*/ T12 w 639"/>
                <a:gd name="T14" fmla="+- 0 422 422"/>
                <a:gd name="T15" fmla="*/ 422 h 163"/>
                <a:gd name="T16" fmla="+- 0 2321 1748"/>
                <a:gd name="T17" fmla="*/ T16 w 639"/>
                <a:gd name="T18" fmla="+- 0 425 422"/>
                <a:gd name="T19" fmla="*/ 425 h 163"/>
                <a:gd name="T20" fmla="+- 0 2067 1748"/>
                <a:gd name="T21" fmla="*/ T20 w 639"/>
                <a:gd name="T22" fmla="+- 0 584 422"/>
                <a:gd name="T23" fmla="*/ 584 h 163"/>
                <a:gd name="T24" fmla="+- 0 1942 1748"/>
                <a:gd name="T25" fmla="*/ T24 w 639"/>
                <a:gd name="T26" fmla="+- 0 574 422"/>
                <a:gd name="T27" fmla="*/ 574 h 163"/>
                <a:gd name="T28" fmla="+- 0 1852 1748"/>
                <a:gd name="T29" fmla="*/ T28 w 639"/>
                <a:gd name="T30" fmla="+- 0 547 422"/>
                <a:gd name="T31" fmla="*/ 547 h 163"/>
                <a:gd name="T32" fmla="+- 0 1792 1748"/>
                <a:gd name="T33" fmla="*/ T32 w 639"/>
                <a:gd name="T34" fmla="+- 0 512 422"/>
                <a:gd name="T35" fmla="*/ 512 h 163"/>
                <a:gd name="T36" fmla="+- 0 1758 1748"/>
                <a:gd name="T37" fmla="*/ T36 w 639"/>
                <a:gd name="T38" fmla="+- 0 476 422"/>
                <a:gd name="T39" fmla="*/ 476 h 163"/>
                <a:gd name="T40" fmla="+- 0 1748 1748"/>
                <a:gd name="T41" fmla="*/ T40 w 639"/>
                <a:gd name="T42" fmla="+- 0 447 422"/>
                <a:gd name="T43" fmla="*/ 447 h 163"/>
                <a:gd name="T44" fmla="+- 0 1775 1748"/>
                <a:gd name="T45" fmla="*/ T44 w 639"/>
                <a:gd name="T46" fmla="+- 0 428 422"/>
                <a:gd name="T47" fmla="*/ 428 h 163"/>
                <a:gd name="T48" fmla="+- 0 1846 1748"/>
                <a:gd name="T49" fmla="*/ T48 w 639"/>
                <a:gd name="T50" fmla="+- 0 422 422"/>
                <a:gd name="T51" fmla="*/ 422 h 163"/>
                <a:gd name="T52" fmla="+- 0 1948 1748"/>
                <a:gd name="T53" fmla="*/ T52 w 639"/>
                <a:gd name="T54" fmla="+- 0 423 422"/>
                <a:gd name="T55" fmla="*/ 423 h 163"/>
                <a:gd name="T56" fmla="+- 0 2067 1748"/>
                <a:gd name="T57" fmla="*/ T56 w 639"/>
                <a:gd name="T58" fmla="+- 0 425 422"/>
                <a:gd name="T59" fmla="*/ 425 h 163"/>
                <a:gd name="T60" fmla="+- 0 2321 1748"/>
                <a:gd name="T61" fmla="*/ T60 w 639"/>
                <a:gd name="T62" fmla="+- 0 425 422"/>
                <a:gd name="T63" fmla="*/ 425 h 163"/>
                <a:gd name="T64" fmla="+- 0 2359 1748"/>
                <a:gd name="T65" fmla="*/ T64 w 639"/>
                <a:gd name="T66" fmla="+- 0 428 422"/>
                <a:gd name="T67" fmla="*/ 428 h 163"/>
                <a:gd name="T68" fmla="+- 0 2386 1748"/>
                <a:gd name="T69" fmla="*/ T68 w 639"/>
                <a:gd name="T70" fmla="+- 0 447 422"/>
                <a:gd name="T71" fmla="*/ 447 h 163"/>
                <a:gd name="T72" fmla="+- 0 2376 1748"/>
                <a:gd name="T73" fmla="*/ T72 w 639"/>
                <a:gd name="T74" fmla="+- 0 476 422"/>
                <a:gd name="T75" fmla="*/ 476 h 163"/>
                <a:gd name="T76" fmla="+- 0 2343 1748"/>
                <a:gd name="T77" fmla="*/ T76 w 639"/>
                <a:gd name="T78" fmla="+- 0 512 422"/>
                <a:gd name="T79" fmla="*/ 512 h 163"/>
                <a:gd name="T80" fmla="+- 0 2283 1748"/>
                <a:gd name="T81" fmla="*/ T80 w 639"/>
                <a:gd name="T82" fmla="+- 0 547 422"/>
                <a:gd name="T83" fmla="*/ 547 h 163"/>
                <a:gd name="T84" fmla="+- 0 2192 1748"/>
                <a:gd name="T85" fmla="*/ T84 w 639"/>
                <a:gd name="T86" fmla="+- 0 574 422"/>
                <a:gd name="T87" fmla="*/ 574 h 163"/>
                <a:gd name="T88" fmla="+- 0 2067 1748"/>
                <a:gd name="T89" fmla="*/ T88 w 639"/>
                <a:gd name="T90" fmla="+- 0 584 422"/>
                <a:gd name="T91" fmla="*/ 584 h 1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Lst>
              <a:rect l="0" t="0" r="r" b="b"/>
              <a:pathLst>
                <a:path w="639" h="163">
                  <a:moveTo>
                    <a:pt x="573" y="3"/>
                  </a:moveTo>
                  <a:lnTo>
                    <a:pt x="319" y="3"/>
                  </a:lnTo>
                  <a:lnTo>
                    <a:pt x="438" y="1"/>
                  </a:lnTo>
                  <a:lnTo>
                    <a:pt x="540" y="0"/>
                  </a:lnTo>
                  <a:lnTo>
                    <a:pt x="573" y="3"/>
                  </a:lnTo>
                  <a:close/>
                  <a:moveTo>
                    <a:pt x="319" y="162"/>
                  </a:moveTo>
                  <a:lnTo>
                    <a:pt x="194" y="152"/>
                  </a:lnTo>
                  <a:lnTo>
                    <a:pt x="104" y="125"/>
                  </a:lnTo>
                  <a:lnTo>
                    <a:pt x="44" y="90"/>
                  </a:lnTo>
                  <a:lnTo>
                    <a:pt x="10" y="54"/>
                  </a:lnTo>
                  <a:lnTo>
                    <a:pt x="0" y="25"/>
                  </a:lnTo>
                  <a:lnTo>
                    <a:pt x="27" y="6"/>
                  </a:lnTo>
                  <a:lnTo>
                    <a:pt x="98" y="0"/>
                  </a:lnTo>
                  <a:lnTo>
                    <a:pt x="200" y="1"/>
                  </a:lnTo>
                  <a:lnTo>
                    <a:pt x="319" y="3"/>
                  </a:lnTo>
                  <a:lnTo>
                    <a:pt x="573" y="3"/>
                  </a:lnTo>
                  <a:lnTo>
                    <a:pt x="611" y="6"/>
                  </a:lnTo>
                  <a:lnTo>
                    <a:pt x="638" y="25"/>
                  </a:lnTo>
                  <a:lnTo>
                    <a:pt x="628" y="54"/>
                  </a:lnTo>
                  <a:lnTo>
                    <a:pt x="595" y="90"/>
                  </a:lnTo>
                  <a:lnTo>
                    <a:pt x="535" y="125"/>
                  </a:lnTo>
                  <a:lnTo>
                    <a:pt x="444" y="152"/>
                  </a:lnTo>
                  <a:lnTo>
                    <a:pt x="319" y="162"/>
                  </a:lnTo>
                  <a:close/>
                </a:path>
              </a:pathLst>
            </a:custGeom>
            <a:solidFill>
              <a:srgbClr val="C169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31" name="AutoShape 13"/>
            <p:cNvSpPr/>
            <p:nvPr/>
          </p:nvSpPr>
          <p:spPr bwMode="auto">
            <a:xfrm>
              <a:off x="1886" y="425"/>
              <a:ext cx="365" cy="92"/>
            </a:xfrm>
            <a:custGeom>
              <a:avLst/>
              <a:gdLst>
                <a:gd name="T0" fmla="+- 0 2069 1886"/>
                <a:gd name="T1" fmla="*/ T0 w 365"/>
                <a:gd name="T2" fmla="+- 0 516 425"/>
                <a:gd name="T3" fmla="*/ 516 h 92"/>
                <a:gd name="T4" fmla="+- 0 1993 1886"/>
                <a:gd name="T5" fmla="*/ T4 w 365"/>
                <a:gd name="T6" fmla="+- 0 512 425"/>
                <a:gd name="T7" fmla="*/ 512 h 92"/>
                <a:gd name="T8" fmla="+- 0 1936 1886"/>
                <a:gd name="T9" fmla="*/ T8 w 365"/>
                <a:gd name="T10" fmla="+- 0 502 425"/>
                <a:gd name="T11" fmla="*/ 502 h 92"/>
                <a:gd name="T12" fmla="+- 0 1899 1886"/>
                <a:gd name="T13" fmla="*/ T12 w 365"/>
                <a:gd name="T14" fmla="+- 0 486 425"/>
                <a:gd name="T15" fmla="*/ 486 h 92"/>
                <a:gd name="T16" fmla="+- 0 1886 1886"/>
                <a:gd name="T17" fmla="*/ T16 w 365"/>
                <a:gd name="T18" fmla="+- 0 466 425"/>
                <a:gd name="T19" fmla="*/ 466 h 92"/>
                <a:gd name="T20" fmla="+- 0 1887 1886"/>
                <a:gd name="T21" fmla="*/ T20 w 365"/>
                <a:gd name="T22" fmla="+- 0 456 425"/>
                <a:gd name="T23" fmla="*/ 456 h 92"/>
                <a:gd name="T24" fmla="+- 0 1888 1886"/>
                <a:gd name="T25" fmla="*/ T24 w 365"/>
                <a:gd name="T26" fmla="+- 0 446 425"/>
                <a:gd name="T27" fmla="*/ 446 h 92"/>
                <a:gd name="T28" fmla="+- 0 1890 1886"/>
                <a:gd name="T29" fmla="*/ T28 w 365"/>
                <a:gd name="T30" fmla="+- 0 435 425"/>
                <a:gd name="T31" fmla="*/ 435 h 92"/>
                <a:gd name="T32" fmla="+- 0 1893 1886"/>
                <a:gd name="T33" fmla="*/ T32 w 365"/>
                <a:gd name="T34" fmla="+- 0 425 425"/>
                <a:gd name="T35" fmla="*/ 425 h 92"/>
                <a:gd name="T36" fmla="+- 0 1945 1886"/>
                <a:gd name="T37" fmla="*/ T36 w 365"/>
                <a:gd name="T38" fmla="+- 0 446 425"/>
                <a:gd name="T39" fmla="*/ 446 h 92"/>
                <a:gd name="T40" fmla="+- 0 2024 1886"/>
                <a:gd name="T41" fmla="*/ T40 w 365"/>
                <a:gd name="T42" fmla="+- 0 457 425"/>
                <a:gd name="T43" fmla="*/ 457 h 92"/>
                <a:gd name="T44" fmla="+- 0 2251 1886"/>
                <a:gd name="T45" fmla="*/ T44 w 365"/>
                <a:gd name="T46" fmla="+- 0 457 425"/>
                <a:gd name="T47" fmla="*/ 457 h 92"/>
                <a:gd name="T48" fmla="+- 0 2251 1886"/>
                <a:gd name="T49" fmla="*/ T48 w 365"/>
                <a:gd name="T50" fmla="+- 0 466 425"/>
                <a:gd name="T51" fmla="*/ 466 h 92"/>
                <a:gd name="T52" fmla="+- 0 2238 1886"/>
                <a:gd name="T53" fmla="*/ T52 w 365"/>
                <a:gd name="T54" fmla="+- 0 486 425"/>
                <a:gd name="T55" fmla="*/ 486 h 92"/>
                <a:gd name="T56" fmla="+- 0 2202 1886"/>
                <a:gd name="T57" fmla="*/ T56 w 365"/>
                <a:gd name="T58" fmla="+- 0 502 425"/>
                <a:gd name="T59" fmla="*/ 502 h 92"/>
                <a:gd name="T60" fmla="+- 0 2144 1886"/>
                <a:gd name="T61" fmla="*/ T60 w 365"/>
                <a:gd name="T62" fmla="+- 0 512 425"/>
                <a:gd name="T63" fmla="*/ 512 h 92"/>
                <a:gd name="T64" fmla="+- 0 2069 1886"/>
                <a:gd name="T65" fmla="*/ T64 w 365"/>
                <a:gd name="T66" fmla="+- 0 516 425"/>
                <a:gd name="T67" fmla="*/ 516 h 92"/>
                <a:gd name="T68" fmla="+- 0 2251 1886"/>
                <a:gd name="T69" fmla="*/ T68 w 365"/>
                <a:gd name="T70" fmla="+- 0 457 425"/>
                <a:gd name="T71" fmla="*/ 457 h 92"/>
                <a:gd name="T72" fmla="+- 0 2113 1886"/>
                <a:gd name="T73" fmla="*/ T72 w 365"/>
                <a:gd name="T74" fmla="+- 0 457 425"/>
                <a:gd name="T75" fmla="*/ 457 h 92"/>
                <a:gd name="T76" fmla="+- 0 2192 1886"/>
                <a:gd name="T77" fmla="*/ T76 w 365"/>
                <a:gd name="T78" fmla="+- 0 447 425"/>
                <a:gd name="T79" fmla="*/ 447 h 92"/>
                <a:gd name="T80" fmla="+- 0 2245 1886"/>
                <a:gd name="T81" fmla="*/ T80 w 365"/>
                <a:gd name="T82" fmla="+- 0 425 425"/>
                <a:gd name="T83" fmla="*/ 425 h 92"/>
                <a:gd name="T84" fmla="+- 0 2247 1886"/>
                <a:gd name="T85" fmla="*/ T84 w 365"/>
                <a:gd name="T86" fmla="+- 0 435 425"/>
                <a:gd name="T87" fmla="*/ 435 h 92"/>
                <a:gd name="T88" fmla="+- 0 2249 1886"/>
                <a:gd name="T89" fmla="*/ T88 w 365"/>
                <a:gd name="T90" fmla="+- 0 446 425"/>
                <a:gd name="T91" fmla="*/ 446 h 92"/>
                <a:gd name="T92" fmla="+- 0 2250 1886"/>
                <a:gd name="T93" fmla="*/ T92 w 365"/>
                <a:gd name="T94" fmla="+- 0 456 425"/>
                <a:gd name="T95" fmla="*/ 456 h 92"/>
                <a:gd name="T96" fmla="+- 0 2251 1886"/>
                <a:gd name="T97" fmla="*/ T96 w 365"/>
                <a:gd name="T98" fmla="+- 0 457 425"/>
                <a:gd name="T99" fmla="*/ 457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65" h="92">
                  <a:moveTo>
                    <a:pt x="183" y="91"/>
                  </a:moveTo>
                  <a:lnTo>
                    <a:pt x="107" y="87"/>
                  </a:lnTo>
                  <a:lnTo>
                    <a:pt x="50" y="77"/>
                  </a:lnTo>
                  <a:lnTo>
                    <a:pt x="13" y="61"/>
                  </a:lnTo>
                  <a:lnTo>
                    <a:pt x="0" y="41"/>
                  </a:lnTo>
                  <a:lnTo>
                    <a:pt x="1" y="31"/>
                  </a:lnTo>
                  <a:lnTo>
                    <a:pt x="2" y="21"/>
                  </a:lnTo>
                  <a:lnTo>
                    <a:pt x="4" y="10"/>
                  </a:lnTo>
                  <a:lnTo>
                    <a:pt x="7" y="0"/>
                  </a:lnTo>
                  <a:lnTo>
                    <a:pt x="59" y="21"/>
                  </a:lnTo>
                  <a:lnTo>
                    <a:pt x="138" y="32"/>
                  </a:lnTo>
                  <a:lnTo>
                    <a:pt x="365" y="32"/>
                  </a:lnTo>
                  <a:lnTo>
                    <a:pt x="365" y="41"/>
                  </a:lnTo>
                  <a:lnTo>
                    <a:pt x="352" y="61"/>
                  </a:lnTo>
                  <a:lnTo>
                    <a:pt x="316" y="77"/>
                  </a:lnTo>
                  <a:lnTo>
                    <a:pt x="258" y="87"/>
                  </a:lnTo>
                  <a:lnTo>
                    <a:pt x="183" y="91"/>
                  </a:lnTo>
                  <a:close/>
                  <a:moveTo>
                    <a:pt x="365" y="32"/>
                  </a:moveTo>
                  <a:lnTo>
                    <a:pt x="227" y="32"/>
                  </a:lnTo>
                  <a:lnTo>
                    <a:pt x="306" y="22"/>
                  </a:lnTo>
                  <a:lnTo>
                    <a:pt x="359" y="0"/>
                  </a:lnTo>
                  <a:lnTo>
                    <a:pt x="361" y="10"/>
                  </a:lnTo>
                  <a:lnTo>
                    <a:pt x="363" y="21"/>
                  </a:lnTo>
                  <a:lnTo>
                    <a:pt x="364" y="31"/>
                  </a:lnTo>
                  <a:lnTo>
                    <a:pt x="365" y="32"/>
                  </a:lnTo>
                  <a:close/>
                </a:path>
              </a:pathLst>
            </a:custGeom>
            <a:solidFill>
              <a:srgbClr val="292E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32" name="Freeform 14"/>
            <p:cNvSpPr/>
            <p:nvPr/>
          </p:nvSpPr>
          <p:spPr bwMode="auto">
            <a:xfrm>
              <a:off x="1670" y="960"/>
              <a:ext cx="57" cy="126"/>
            </a:xfrm>
            <a:custGeom>
              <a:avLst/>
              <a:gdLst>
                <a:gd name="T0" fmla="+- 0 1727 1670"/>
                <a:gd name="T1" fmla="*/ T0 w 57"/>
                <a:gd name="T2" fmla="+- 0 1085 960"/>
                <a:gd name="T3" fmla="*/ 1085 h 126"/>
                <a:gd name="T4" fmla="+- 0 1670 1670"/>
                <a:gd name="T5" fmla="*/ T4 w 57"/>
                <a:gd name="T6" fmla="+- 0 1085 960"/>
                <a:gd name="T7" fmla="*/ 1085 h 126"/>
                <a:gd name="T8" fmla="+- 0 1670 1670"/>
                <a:gd name="T9" fmla="*/ T8 w 57"/>
                <a:gd name="T10" fmla="+- 0 989 960"/>
                <a:gd name="T11" fmla="*/ 989 h 126"/>
                <a:gd name="T12" fmla="+- 0 1672 1670"/>
                <a:gd name="T13" fmla="*/ T12 w 57"/>
                <a:gd name="T14" fmla="+- 0 978 960"/>
                <a:gd name="T15" fmla="*/ 978 h 126"/>
                <a:gd name="T16" fmla="+- 0 1678 1670"/>
                <a:gd name="T17" fmla="*/ T16 w 57"/>
                <a:gd name="T18" fmla="+- 0 968 960"/>
                <a:gd name="T19" fmla="*/ 968 h 126"/>
                <a:gd name="T20" fmla="+- 0 1687 1670"/>
                <a:gd name="T21" fmla="*/ T20 w 57"/>
                <a:gd name="T22" fmla="+- 0 962 960"/>
                <a:gd name="T23" fmla="*/ 962 h 126"/>
                <a:gd name="T24" fmla="+- 0 1698 1670"/>
                <a:gd name="T25" fmla="*/ T24 w 57"/>
                <a:gd name="T26" fmla="+- 0 960 960"/>
                <a:gd name="T27" fmla="*/ 960 h 126"/>
                <a:gd name="T28" fmla="+- 0 1709 1670"/>
                <a:gd name="T29" fmla="*/ T28 w 57"/>
                <a:gd name="T30" fmla="+- 0 962 960"/>
                <a:gd name="T31" fmla="*/ 962 h 126"/>
                <a:gd name="T32" fmla="+- 0 1718 1670"/>
                <a:gd name="T33" fmla="*/ T32 w 57"/>
                <a:gd name="T34" fmla="+- 0 968 960"/>
                <a:gd name="T35" fmla="*/ 968 h 126"/>
                <a:gd name="T36" fmla="+- 0 1725 1670"/>
                <a:gd name="T37" fmla="*/ T36 w 57"/>
                <a:gd name="T38" fmla="+- 0 978 960"/>
                <a:gd name="T39" fmla="*/ 978 h 126"/>
                <a:gd name="T40" fmla="+- 0 1727 1670"/>
                <a:gd name="T41" fmla="*/ T40 w 57"/>
                <a:gd name="T42" fmla="+- 0 989 960"/>
                <a:gd name="T43" fmla="*/ 989 h 126"/>
                <a:gd name="T44" fmla="+- 0 1727 1670"/>
                <a:gd name="T45" fmla="*/ T44 w 57"/>
                <a:gd name="T46" fmla="+- 0 1085 960"/>
                <a:gd name="T47" fmla="*/ 1085 h 1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57" h="126">
                  <a:moveTo>
                    <a:pt x="57" y="125"/>
                  </a:moveTo>
                  <a:lnTo>
                    <a:pt x="0" y="125"/>
                  </a:lnTo>
                  <a:lnTo>
                    <a:pt x="0" y="29"/>
                  </a:lnTo>
                  <a:lnTo>
                    <a:pt x="2" y="18"/>
                  </a:lnTo>
                  <a:lnTo>
                    <a:pt x="8" y="8"/>
                  </a:lnTo>
                  <a:lnTo>
                    <a:pt x="17" y="2"/>
                  </a:lnTo>
                  <a:lnTo>
                    <a:pt x="28" y="0"/>
                  </a:lnTo>
                  <a:lnTo>
                    <a:pt x="39" y="2"/>
                  </a:lnTo>
                  <a:lnTo>
                    <a:pt x="48" y="8"/>
                  </a:lnTo>
                  <a:lnTo>
                    <a:pt x="55" y="18"/>
                  </a:lnTo>
                  <a:lnTo>
                    <a:pt x="57" y="29"/>
                  </a:lnTo>
                  <a:lnTo>
                    <a:pt x="57" y="125"/>
                  </a:lnTo>
                  <a:close/>
                </a:path>
              </a:pathLst>
            </a:custGeom>
            <a:solidFill>
              <a:srgbClr val="C169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pic>
          <p:nvPicPr>
            <p:cNvPr id="33"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7" y="782"/>
              <a:ext cx="2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utoShape 16"/>
            <p:cNvSpPr/>
            <p:nvPr/>
          </p:nvSpPr>
          <p:spPr bwMode="auto">
            <a:xfrm>
              <a:off x="1567" y="573"/>
              <a:ext cx="263" cy="416"/>
            </a:xfrm>
            <a:custGeom>
              <a:avLst/>
              <a:gdLst>
                <a:gd name="T0" fmla="+- 0 1594 1567"/>
                <a:gd name="T1" fmla="*/ T0 w 263"/>
                <a:gd name="T2" fmla="+- 0 801 573"/>
                <a:gd name="T3" fmla="*/ 801 h 416"/>
                <a:gd name="T4" fmla="+- 0 1575 1567"/>
                <a:gd name="T5" fmla="*/ T4 w 263"/>
                <a:gd name="T6" fmla="+- 0 801 573"/>
                <a:gd name="T7" fmla="*/ 801 h 416"/>
                <a:gd name="T8" fmla="+- 0 1567 1567"/>
                <a:gd name="T9" fmla="*/ T8 w 263"/>
                <a:gd name="T10" fmla="+- 0 793 573"/>
                <a:gd name="T11" fmla="*/ 793 h 416"/>
                <a:gd name="T12" fmla="+- 0 1567 1567"/>
                <a:gd name="T13" fmla="*/ T12 w 263"/>
                <a:gd name="T14" fmla="+- 0 580 573"/>
                <a:gd name="T15" fmla="*/ 580 h 416"/>
                <a:gd name="T16" fmla="+- 0 1575 1567"/>
                <a:gd name="T17" fmla="*/ T16 w 263"/>
                <a:gd name="T18" fmla="+- 0 573 573"/>
                <a:gd name="T19" fmla="*/ 573 h 416"/>
                <a:gd name="T20" fmla="+- 0 1594 1567"/>
                <a:gd name="T21" fmla="*/ T20 w 263"/>
                <a:gd name="T22" fmla="+- 0 573 573"/>
                <a:gd name="T23" fmla="*/ 573 h 416"/>
                <a:gd name="T24" fmla="+- 0 1601 1567"/>
                <a:gd name="T25" fmla="*/ T24 w 263"/>
                <a:gd name="T26" fmla="+- 0 580 573"/>
                <a:gd name="T27" fmla="*/ 580 h 416"/>
                <a:gd name="T28" fmla="+- 0 1601 1567"/>
                <a:gd name="T29" fmla="*/ T28 w 263"/>
                <a:gd name="T30" fmla="+- 0 793 573"/>
                <a:gd name="T31" fmla="*/ 793 h 416"/>
                <a:gd name="T32" fmla="+- 0 1594 1567"/>
                <a:gd name="T33" fmla="*/ T32 w 263"/>
                <a:gd name="T34" fmla="+- 0 801 573"/>
                <a:gd name="T35" fmla="*/ 801 h 416"/>
                <a:gd name="T36" fmla="+- 0 1822 1567"/>
                <a:gd name="T37" fmla="*/ T36 w 263"/>
                <a:gd name="T38" fmla="+- 0 801 573"/>
                <a:gd name="T39" fmla="*/ 801 h 416"/>
                <a:gd name="T40" fmla="+- 0 1803 1567"/>
                <a:gd name="T41" fmla="*/ T40 w 263"/>
                <a:gd name="T42" fmla="+- 0 801 573"/>
                <a:gd name="T43" fmla="*/ 801 h 416"/>
                <a:gd name="T44" fmla="+- 0 1795 1567"/>
                <a:gd name="T45" fmla="*/ T44 w 263"/>
                <a:gd name="T46" fmla="+- 0 793 573"/>
                <a:gd name="T47" fmla="*/ 793 h 416"/>
                <a:gd name="T48" fmla="+- 0 1795 1567"/>
                <a:gd name="T49" fmla="*/ T48 w 263"/>
                <a:gd name="T50" fmla="+- 0 580 573"/>
                <a:gd name="T51" fmla="*/ 580 h 416"/>
                <a:gd name="T52" fmla="+- 0 1803 1567"/>
                <a:gd name="T53" fmla="*/ T52 w 263"/>
                <a:gd name="T54" fmla="+- 0 573 573"/>
                <a:gd name="T55" fmla="*/ 573 h 416"/>
                <a:gd name="T56" fmla="+- 0 1822 1567"/>
                <a:gd name="T57" fmla="*/ T56 w 263"/>
                <a:gd name="T58" fmla="+- 0 573 573"/>
                <a:gd name="T59" fmla="*/ 573 h 416"/>
                <a:gd name="T60" fmla="+- 0 1829 1567"/>
                <a:gd name="T61" fmla="*/ T60 w 263"/>
                <a:gd name="T62" fmla="+- 0 580 573"/>
                <a:gd name="T63" fmla="*/ 580 h 416"/>
                <a:gd name="T64" fmla="+- 0 1829 1567"/>
                <a:gd name="T65" fmla="*/ T64 w 263"/>
                <a:gd name="T66" fmla="+- 0 793 573"/>
                <a:gd name="T67" fmla="*/ 793 h 416"/>
                <a:gd name="T68" fmla="+- 0 1822 1567"/>
                <a:gd name="T69" fmla="*/ T68 w 263"/>
                <a:gd name="T70" fmla="+- 0 801 573"/>
                <a:gd name="T71" fmla="*/ 801 h 416"/>
                <a:gd name="T72" fmla="+- 0 1708 1567"/>
                <a:gd name="T73" fmla="*/ T72 w 263"/>
                <a:gd name="T74" fmla="+- 0 989 573"/>
                <a:gd name="T75" fmla="*/ 989 h 416"/>
                <a:gd name="T76" fmla="+- 0 1689 1567"/>
                <a:gd name="T77" fmla="*/ T76 w 263"/>
                <a:gd name="T78" fmla="+- 0 989 573"/>
                <a:gd name="T79" fmla="*/ 989 h 416"/>
                <a:gd name="T80" fmla="+- 0 1681 1567"/>
                <a:gd name="T81" fmla="*/ T80 w 263"/>
                <a:gd name="T82" fmla="+- 0 981 573"/>
                <a:gd name="T83" fmla="*/ 981 h 416"/>
                <a:gd name="T84" fmla="+- 0 1681 1567"/>
                <a:gd name="T85" fmla="*/ T84 w 263"/>
                <a:gd name="T86" fmla="+- 0 580 573"/>
                <a:gd name="T87" fmla="*/ 580 h 416"/>
                <a:gd name="T88" fmla="+- 0 1689 1567"/>
                <a:gd name="T89" fmla="*/ T88 w 263"/>
                <a:gd name="T90" fmla="+- 0 573 573"/>
                <a:gd name="T91" fmla="*/ 573 h 416"/>
                <a:gd name="T92" fmla="+- 0 1708 1567"/>
                <a:gd name="T93" fmla="*/ T92 w 263"/>
                <a:gd name="T94" fmla="+- 0 573 573"/>
                <a:gd name="T95" fmla="*/ 573 h 416"/>
                <a:gd name="T96" fmla="+- 0 1715 1567"/>
                <a:gd name="T97" fmla="*/ T96 w 263"/>
                <a:gd name="T98" fmla="+- 0 580 573"/>
                <a:gd name="T99" fmla="*/ 580 h 416"/>
                <a:gd name="T100" fmla="+- 0 1715 1567"/>
                <a:gd name="T101" fmla="*/ T100 w 263"/>
                <a:gd name="T102" fmla="+- 0 981 573"/>
                <a:gd name="T103" fmla="*/ 981 h 416"/>
                <a:gd name="T104" fmla="+- 0 1708 1567"/>
                <a:gd name="T105" fmla="*/ T104 w 263"/>
                <a:gd name="T106" fmla="+- 0 989 573"/>
                <a:gd name="T107" fmla="*/ 989 h 4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263" h="416">
                  <a:moveTo>
                    <a:pt x="27" y="228"/>
                  </a:moveTo>
                  <a:lnTo>
                    <a:pt x="8" y="228"/>
                  </a:lnTo>
                  <a:lnTo>
                    <a:pt x="0" y="220"/>
                  </a:lnTo>
                  <a:lnTo>
                    <a:pt x="0" y="7"/>
                  </a:lnTo>
                  <a:lnTo>
                    <a:pt x="8" y="0"/>
                  </a:lnTo>
                  <a:lnTo>
                    <a:pt x="27" y="0"/>
                  </a:lnTo>
                  <a:lnTo>
                    <a:pt x="34" y="7"/>
                  </a:lnTo>
                  <a:lnTo>
                    <a:pt x="34" y="220"/>
                  </a:lnTo>
                  <a:lnTo>
                    <a:pt x="27" y="228"/>
                  </a:lnTo>
                  <a:close/>
                  <a:moveTo>
                    <a:pt x="255" y="228"/>
                  </a:moveTo>
                  <a:lnTo>
                    <a:pt x="236" y="228"/>
                  </a:lnTo>
                  <a:lnTo>
                    <a:pt x="228" y="220"/>
                  </a:lnTo>
                  <a:lnTo>
                    <a:pt x="228" y="7"/>
                  </a:lnTo>
                  <a:lnTo>
                    <a:pt x="236" y="0"/>
                  </a:lnTo>
                  <a:lnTo>
                    <a:pt x="255" y="0"/>
                  </a:lnTo>
                  <a:lnTo>
                    <a:pt x="262" y="7"/>
                  </a:lnTo>
                  <a:lnTo>
                    <a:pt x="262" y="220"/>
                  </a:lnTo>
                  <a:lnTo>
                    <a:pt x="255" y="228"/>
                  </a:lnTo>
                  <a:close/>
                  <a:moveTo>
                    <a:pt x="141" y="416"/>
                  </a:moveTo>
                  <a:lnTo>
                    <a:pt x="122" y="416"/>
                  </a:lnTo>
                  <a:lnTo>
                    <a:pt x="114" y="408"/>
                  </a:lnTo>
                  <a:lnTo>
                    <a:pt x="114" y="7"/>
                  </a:lnTo>
                  <a:lnTo>
                    <a:pt x="122" y="0"/>
                  </a:lnTo>
                  <a:lnTo>
                    <a:pt x="141" y="0"/>
                  </a:lnTo>
                  <a:lnTo>
                    <a:pt x="148" y="7"/>
                  </a:lnTo>
                  <a:lnTo>
                    <a:pt x="148" y="408"/>
                  </a:lnTo>
                  <a:lnTo>
                    <a:pt x="141" y="416"/>
                  </a:lnTo>
                  <a:close/>
                </a:path>
              </a:pathLst>
            </a:custGeom>
            <a:solidFill>
              <a:srgbClr val="6674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grpSp>
      <p:pic>
        <p:nvPicPr>
          <p:cNvPr id="35" name="image44.png"/>
          <p:cNvPicPr>
            <a:picLocks noChangeAspect="1"/>
          </p:cNvPicPr>
          <p:nvPr/>
        </p:nvPicPr>
        <p:blipFill>
          <a:blip r:embed="rId12" cstate="print"/>
          <a:stretch>
            <a:fillRect/>
          </a:stretch>
        </p:blipFill>
        <p:spPr>
          <a:xfrm>
            <a:off x="7859296" y="3351413"/>
            <a:ext cx="622610" cy="622610"/>
          </a:xfrm>
          <a:prstGeom prst="rect">
            <a:avLst/>
          </a:prstGeom>
        </p:spPr>
      </p:pic>
      <p:pic>
        <p:nvPicPr>
          <p:cNvPr id="36" name="image45.png"/>
          <p:cNvPicPr>
            <a:picLocks noChangeAspect="1"/>
          </p:cNvPicPr>
          <p:nvPr/>
        </p:nvPicPr>
        <p:blipFill>
          <a:blip r:embed="rId13" cstate="print"/>
          <a:stretch>
            <a:fillRect/>
          </a:stretch>
        </p:blipFill>
        <p:spPr>
          <a:xfrm>
            <a:off x="7840349" y="4205246"/>
            <a:ext cx="621962" cy="622611"/>
          </a:xfrm>
          <a:prstGeom prst="rect">
            <a:avLst/>
          </a:prstGeom>
        </p:spPr>
      </p:pic>
      <p:pic>
        <p:nvPicPr>
          <p:cNvPr id="37" name="image46.png"/>
          <p:cNvPicPr>
            <a:picLocks noChangeAspect="1"/>
          </p:cNvPicPr>
          <p:nvPr/>
        </p:nvPicPr>
        <p:blipFill>
          <a:blip r:embed="rId14" cstate="print"/>
          <a:stretch>
            <a:fillRect/>
          </a:stretch>
        </p:blipFill>
        <p:spPr>
          <a:xfrm>
            <a:off x="7966731" y="4977840"/>
            <a:ext cx="544135" cy="54478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7" name="Rectangle 2085"/>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8" name="Rectangle 2087"/>
          <p:cNvSpPr>
            <a:spLocks noGrp="1" noRot="1" noChangeAspect="1" noMove="1" noResize="1" noEditPoints="1" noAdjustHandles="1" noChangeArrowheads="1" noChangeShapeType="1" noTextEdit="1"/>
          </p:cNvSpPr>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0" name="Rectangle 2089"/>
          <p:cNvSpPr>
            <a:spLocks noGrp="1" noRot="1" noChangeAspect="1" noMove="1" noResize="1" noEditPoints="1" noAdjustHandles="1" noChangeArrowheads="1" noChangeShapeType="1" noTextEdit="1"/>
          </p:cNvSpPr>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9" name="Rectangle 2091"/>
          <p:cNvSpPr>
            <a:spLocks noGrp="1" noRot="1" noChangeAspect="1" noMove="1" noResize="1" noEditPoints="1" noAdjustHandles="1" noChangeArrowheads="1" noChangeShapeType="1" noTextEdit="1"/>
          </p:cNvSpPr>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vert="horz" lIns="91440" tIns="45720" rIns="91440" bIns="45720" rtlCol="0" anchor="ctr">
            <a:normAutofit/>
          </a:bodyPr>
          <a:lstStyle/>
          <a:p>
            <a:pPr algn="ctr"/>
            <a:r>
              <a:rPr lang="en-US" sz="4000" b="1" dirty="0">
                <a:solidFill>
                  <a:srgbClr val="FFFFFF"/>
                </a:solidFill>
                <a:latin typeface="Times New Roman" panose="02020603050405020304" charset="0"/>
                <a:cs typeface="Times New Roman" panose="02020603050405020304" charset="0"/>
              </a:rPr>
              <a:t>Area of work</a:t>
            </a:r>
          </a:p>
        </p:txBody>
      </p:sp>
      <p:pic>
        <p:nvPicPr>
          <p:cNvPr id="4100" name="Picture 4099"/>
          <p:cNvPicPr>
            <a:picLocks noChangeAspect="1"/>
          </p:cNvPicPr>
          <p:nvPr/>
        </p:nvPicPr>
        <p:blipFill rotWithShape="1">
          <a:blip r:embed="rId3"/>
          <a:srcRect l="2618" r="3273"/>
          <a:stretch>
            <a:fillRect/>
          </a:stretch>
        </p:blipFill>
        <p:spPr>
          <a:xfrm>
            <a:off x="5127996" y="1774723"/>
            <a:ext cx="6992627" cy="4554329"/>
          </a:xfrm>
          <a:prstGeom prst="rect">
            <a:avLst/>
          </a:prstGeom>
        </p:spPr>
      </p:pic>
      <p:sp>
        <p:nvSpPr>
          <p:cNvPr id="4102" name="TextBox 4101"/>
          <p:cNvSpPr txBox="1"/>
          <p:nvPr/>
        </p:nvSpPr>
        <p:spPr>
          <a:xfrm>
            <a:off x="797252" y="1812493"/>
            <a:ext cx="4172348" cy="645160"/>
          </a:xfrm>
          <a:prstGeom prst="rect">
            <a:avLst/>
          </a:prstGeom>
          <a:noFill/>
        </p:spPr>
        <p:txBody>
          <a:bodyPr wrap="square">
            <a:spAutoFit/>
          </a:bodyPr>
          <a:lstStyle/>
          <a:p>
            <a:r>
              <a:rPr lang="en-US" sz="1800" i="0" dirty="0" smtClean="0">
                <a:solidFill>
                  <a:srgbClr val="000000"/>
                </a:solidFill>
                <a:effectLst/>
                <a:latin typeface="Times New Roman" panose="02020603050405020304" charset="0"/>
                <a:cs typeface="Times New Roman" panose="02020603050405020304" charset="0"/>
              </a:rPr>
              <a:t>Supply and Installation of </a:t>
            </a:r>
            <a:r>
              <a:rPr lang="en-US" dirty="0">
                <a:solidFill>
                  <a:srgbClr val="000000"/>
                </a:solidFill>
                <a:latin typeface="Times New Roman" panose="02020603050405020304" charset="0"/>
                <a:cs typeface="Times New Roman" panose="02020603050405020304" charset="0"/>
              </a:rPr>
              <a:t>S</a:t>
            </a:r>
            <a:r>
              <a:rPr lang="en-US" sz="1800" i="0" dirty="0" smtClean="0">
                <a:solidFill>
                  <a:srgbClr val="000000"/>
                </a:solidFill>
                <a:effectLst/>
                <a:latin typeface="Times New Roman" panose="02020603050405020304" charset="0"/>
                <a:cs typeface="Times New Roman" panose="02020603050405020304" charset="0"/>
              </a:rPr>
              <a:t>olar powered irrigation system.</a:t>
            </a:r>
            <a:endParaRPr lang="en-US" dirty="0">
              <a:latin typeface="Times New Roman" panose="02020603050405020304" charset="0"/>
              <a:cs typeface="Times New Roman" panose="02020603050405020304" charset="0"/>
            </a:endParaRPr>
          </a:p>
        </p:txBody>
      </p:sp>
      <p:sp>
        <p:nvSpPr>
          <p:cNvPr id="4104" name="TextBox 4103"/>
          <p:cNvSpPr txBox="1"/>
          <p:nvPr/>
        </p:nvSpPr>
        <p:spPr>
          <a:xfrm>
            <a:off x="797252" y="2594517"/>
            <a:ext cx="4330744" cy="368300"/>
          </a:xfrm>
          <a:prstGeom prst="rect">
            <a:avLst/>
          </a:prstGeom>
          <a:noFill/>
        </p:spPr>
        <p:txBody>
          <a:bodyPr wrap="square">
            <a:spAutoFit/>
          </a:bodyPr>
          <a:lstStyle/>
          <a:p>
            <a:r>
              <a:rPr lang="en-US" sz="1800" i="0" dirty="0">
                <a:solidFill>
                  <a:srgbClr val="000000"/>
                </a:solidFill>
                <a:effectLst/>
                <a:latin typeface="Times New Roman" panose="02020603050405020304" charset="0"/>
                <a:cs typeface="Times New Roman" panose="02020603050405020304" charset="0"/>
              </a:rPr>
              <a:t>After </a:t>
            </a:r>
            <a:r>
              <a:rPr lang="en-US" dirty="0" smtClean="0">
                <a:solidFill>
                  <a:srgbClr val="000000"/>
                </a:solidFill>
                <a:latin typeface="Times New Roman" panose="02020603050405020304" charset="0"/>
                <a:cs typeface="Times New Roman" panose="02020603050405020304" charset="0"/>
              </a:rPr>
              <a:t>sales </a:t>
            </a:r>
            <a:r>
              <a:rPr lang="en-US" dirty="0">
                <a:solidFill>
                  <a:srgbClr val="000000"/>
                </a:solidFill>
                <a:latin typeface="Times New Roman" panose="02020603050405020304" charset="0"/>
                <a:cs typeface="Times New Roman" panose="02020603050405020304" charset="0"/>
              </a:rPr>
              <a:t>services </a:t>
            </a:r>
            <a:r>
              <a:rPr lang="en-US" dirty="0" smtClean="0">
                <a:solidFill>
                  <a:srgbClr val="000000"/>
                </a:solidFill>
                <a:latin typeface="Times New Roman" panose="02020603050405020304" charset="0"/>
                <a:cs typeface="Times New Roman" panose="02020603050405020304" charset="0"/>
              </a:rPr>
              <a:t>and</a:t>
            </a:r>
            <a:r>
              <a:rPr lang="en-US" dirty="0">
                <a:solidFill>
                  <a:srgbClr val="000000"/>
                </a:solidFill>
                <a:latin typeface="Times New Roman" panose="02020603050405020304" charset="0"/>
                <a:cs typeface="Times New Roman" panose="02020603050405020304" charset="0"/>
              </a:rPr>
              <a:t> </a:t>
            </a:r>
            <a:r>
              <a:rPr lang="en-US" dirty="0" smtClean="0">
                <a:solidFill>
                  <a:srgbClr val="000000"/>
                </a:solidFill>
                <a:latin typeface="Times New Roman" panose="02020603050405020304" charset="0"/>
                <a:cs typeface="Times New Roman" panose="02020603050405020304" charset="0"/>
              </a:rPr>
              <a:t>Maintenance. </a:t>
            </a:r>
            <a:endParaRPr lang="en-US" dirty="0">
              <a:solidFill>
                <a:srgbClr val="000000"/>
              </a:solidFill>
              <a:latin typeface="Times New Roman" panose="02020603050405020304" charset="0"/>
              <a:cs typeface="Times New Roman" panose="02020603050405020304" charset="0"/>
            </a:endParaRPr>
          </a:p>
        </p:txBody>
      </p:sp>
      <p:sp>
        <p:nvSpPr>
          <p:cNvPr id="4106" name="TextBox 4105"/>
          <p:cNvSpPr txBox="1"/>
          <p:nvPr/>
        </p:nvSpPr>
        <p:spPr>
          <a:xfrm>
            <a:off x="797252" y="3373626"/>
            <a:ext cx="4172348" cy="645160"/>
          </a:xfrm>
          <a:prstGeom prst="rect">
            <a:avLst/>
          </a:prstGeom>
          <a:noFill/>
        </p:spPr>
        <p:txBody>
          <a:bodyPr wrap="square">
            <a:spAutoFit/>
          </a:bodyPr>
          <a:lstStyle/>
          <a:p>
            <a:r>
              <a:rPr lang="en-US" dirty="0">
                <a:solidFill>
                  <a:srgbClr val="000000"/>
                </a:solidFill>
                <a:latin typeface="Times New Roman" panose="02020603050405020304" charset="0"/>
                <a:cs typeface="Times New Roman" panose="02020603050405020304" charset="0"/>
              </a:rPr>
              <a:t>Borehole drilling </a:t>
            </a:r>
            <a:r>
              <a:rPr lang="en-US" dirty="0" smtClean="0">
                <a:solidFill>
                  <a:srgbClr val="000000"/>
                </a:solidFill>
                <a:latin typeface="Times New Roman" panose="02020603050405020304" charset="0"/>
                <a:cs typeface="Times New Roman" panose="02020603050405020304" charset="0"/>
              </a:rPr>
              <a:t>for shallow wells.</a:t>
            </a:r>
            <a:r>
              <a:rPr lang="en-US" dirty="0">
                <a:latin typeface="Times New Roman" panose="02020603050405020304" charset="0"/>
                <a:cs typeface="Times New Roman" panose="02020603050405020304" charset="0"/>
              </a:rPr>
              <a:t/>
            </a:r>
            <a:br>
              <a:rPr lang="en-US" dirty="0">
                <a:latin typeface="Times New Roman" panose="02020603050405020304" charset="0"/>
                <a:cs typeface="Times New Roman" panose="02020603050405020304" charset="0"/>
              </a:rPr>
            </a:br>
            <a:endParaRPr lang="en-US" dirty="0">
              <a:latin typeface="Times New Roman" panose="02020603050405020304" charset="0"/>
              <a:cs typeface="Times New Roman" panose="02020603050405020304" charset="0"/>
            </a:endParaRPr>
          </a:p>
        </p:txBody>
      </p:sp>
      <p:sp>
        <p:nvSpPr>
          <p:cNvPr id="4108" name="TextBox 4107"/>
          <p:cNvSpPr txBox="1"/>
          <p:nvPr/>
        </p:nvSpPr>
        <p:spPr>
          <a:xfrm>
            <a:off x="797252" y="4022417"/>
            <a:ext cx="3971520" cy="645160"/>
          </a:xfrm>
          <a:prstGeom prst="rect">
            <a:avLst/>
          </a:prstGeom>
          <a:noFill/>
        </p:spPr>
        <p:txBody>
          <a:bodyPr wrap="square">
            <a:spAutoFit/>
          </a:bodyPr>
          <a:lstStyle/>
          <a:p>
            <a:r>
              <a:rPr lang="en-US" dirty="0" smtClean="0">
                <a:solidFill>
                  <a:srgbClr val="000000"/>
                </a:solidFill>
                <a:latin typeface="Times New Roman" panose="02020603050405020304" charset="0"/>
                <a:cs typeface="Times New Roman" panose="02020603050405020304" charset="0"/>
              </a:rPr>
              <a:t>Facilitation of loan/financing options </a:t>
            </a:r>
            <a:r>
              <a:rPr lang="en-US" dirty="0">
                <a:latin typeface="Times New Roman" panose="02020603050405020304" charset="0"/>
                <a:cs typeface="Times New Roman" panose="02020603050405020304" charset="0"/>
              </a:rPr>
              <a:t/>
            </a:r>
            <a:br>
              <a:rPr lang="en-US" dirty="0">
                <a:latin typeface="Times New Roman" panose="02020603050405020304" charset="0"/>
                <a:cs typeface="Times New Roman" panose="02020603050405020304" charset="0"/>
              </a:rPr>
            </a:br>
            <a:endParaRPr lang="en-US" dirty="0">
              <a:latin typeface="Times New Roman" panose="02020603050405020304" charset="0"/>
              <a:cs typeface="Times New Roman" panose="02020603050405020304" charset="0"/>
            </a:endParaRPr>
          </a:p>
        </p:txBody>
      </p:sp>
      <p:sp>
        <p:nvSpPr>
          <p:cNvPr id="4112" name="TextBox 4111"/>
          <p:cNvSpPr txBox="1"/>
          <p:nvPr/>
        </p:nvSpPr>
        <p:spPr>
          <a:xfrm>
            <a:off x="820399" y="4500764"/>
            <a:ext cx="4733934" cy="810260"/>
          </a:xfrm>
          <a:prstGeom prst="rect">
            <a:avLst/>
          </a:prstGeom>
          <a:noFill/>
        </p:spPr>
        <p:txBody>
          <a:bodyPr wrap="square">
            <a:spAutoFit/>
          </a:bodyPr>
          <a:lstStyle/>
          <a:p>
            <a:pPr indent="-120650">
              <a:lnSpc>
                <a:spcPct val="130000"/>
              </a:lnSpc>
              <a:spcBef>
                <a:spcPts val="385"/>
              </a:spcBef>
              <a:spcAft>
                <a:spcPts val="0"/>
              </a:spcAft>
            </a:pPr>
            <a:r>
              <a:rPr lang="en-US" dirty="0">
                <a:solidFill>
                  <a:srgbClr val="000000"/>
                </a:solidFill>
                <a:latin typeface="Times New Roman" panose="02020603050405020304" charset="0"/>
                <a:cs typeface="Times New Roman" panose="02020603050405020304" charset="0"/>
              </a:rPr>
              <a:t>Joint extension trainings and production </a:t>
            </a:r>
            <a:r>
              <a:rPr lang="en-US" dirty="0" smtClean="0">
                <a:solidFill>
                  <a:srgbClr val="000000"/>
                </a:solidFill>
                <a:latin typeface="Times New Roman" panose="02020603050405020304" charset="0"/>
                <a:cs typeface="Times New Roman" panose="02020603050405020304" charset="0"/>
              </a:rPr>
              <a:t>consultations.</a:t>
            </a:r>
            <a:endParaRPr lang="en-US" dirty="0">
              <a:solidFill>
                <a:srgbClr val="000000"/>
              </a:solidFill>
              <a:latin typeface="Times New Roman" panose="02020603050405020304" charset="0"/>
              <a:cs typeface="Times New Roman" panose="02020603050405020304" charset="0"/>
            </a:endParaRPr>
          </a:p>
        </p:txBody>
      </p:sp>
      <p:sp>
        <p:nvSpPr>
          <p:cNvPr id="4116" name="TextBox 4115"/>
          <p:cNvSpPr txBox="1"/>
          <p:nvPr/>
        </p:nvSpPr>
        <p:spPr>
          <a:xfrm>
            <a:off x="753349" y="5559507"/>
            <a:ext cx="6094070" cy="450850"/>
          </a:xfrm>
          <a:prstGeom prst="rect">
            <a:avLst/>
          </a:prstGeom>
          <a:noFill/>
        </p:spPr>
        <p:txBody>
          <a:bodyPr wrap="square">
            <a:spAutoFit/>
          </a:bodyPr>
          <a:lstStyle/>
          <a:p>
            <a:pPr indent="-120650">
              <a:lnSpc>
                <a:spcPct val="130000"/>
              </a:lnSpc>
              <a:spcBef>
                <a:spcPts val="385"/>
              </a:spcBef>
              <a:spcAft>
                <a:spcPts val="0"/>
              </a:spcAft>
            </a:pPr>
            <a:r>
              <a:rPr lang="en-US" dirty="0">
                <a:solidFill>
                  <a:srgbClr val="000000"/>
                </a:solidFill>
                <a:latin typeface="Times New Roman" panose="02020603050405020304" charset="0"/>
                <a:cs typeface="Times New Roman" panose="02020603050405020304" charset="0"/>
              </a:rPr>
              <a:t>Introduction of </a:t>
            </a:r>
            <a:r>
              <a:rPr lang="en-US" dirty="0" smtClean="0">
                <a:solidFill>
                  <a:srgbClr val="000000"/>
                </a:solidFill>
                <a:latin typeface="Times New Roman" panose="02020603050405020304" charset="0"/>
                <a:cs typeface="Times New Roman" panose="02020603050405020304" charset="0"/>
              </a:rPr>
              <a:t>drip and sprinkler irrigation technology.</a:t>
            </a:r>
            <a:endParaRPr lang="en-US" dirty="0">
              <a:solidFill>
                <a:srgbClr val="000000"/>
              </a:solidFill>
              <a:latin typeface="Times New Roman" panose="02020603050405020304" charset="0"/>
              <a:cs typeface="Times New Roman" panose="02020603050405020304" charset="0"/>
            </a:endParaRPr>
          </a:p>
        </p:txBody>
      </p:sp>
      <p:pic>
        <p:nvPicPr>
          <p:cNvPr id="4118" name="Graphic 4117" descr="Solar Panels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8493" y="1663768"/>
            <a:ext cx="672228" cy="672228"/>
          </a:xfrm>
          <a:prstGeom prst="rect">
            <a:avLst/>
          </a:prstGeom>
        </p:spPr>
      </p:pic>
      <p:pic>
        <p:nvPicPr>
          <p:cNvPr id="4120" name="Graphic 4119" descr="Research with solid fill"/>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1121" y="4948070"/>
            <a:ext cx="672228" cy="672228"/>
          </a:xfrm>
          <a:prstGeom prst="rect">
            <a:avLst/>
          </a:prstGeom>
        </p:spPr>
      </p:pic>
      <p:pic>
        <p:nvPicPr>
          <p:cNvPr id="4125" name="Graphic 4124" descr="Loan with solid fill"/>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1121" y="4135859"/>
            <a:ext cx="672228" cy="672228"/>
          </a:xfrm>
          <a:prstGeom prst="rect">
            <a:avLst/>
          </a:prstGeom>
        </p:spPr>
      </p:pic>
      <p:pic>
        <p:nvPicPr>
          <p:cNvPr id="4127" name="Graphic 4126" descr="Labor with solid fill"/>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71377" y="3352825"/>
            <a:ext cx="522228" cy="522228"/>
          </a:xfrm>
          <a:prstGeom prst="rect">
            <a:avLst/>
          </a:prstGeom>
        </p:spPr>
      </p:pic>
      <p:pic>
        <p:nvPicPr>
          <p:cNvPr id="4129" name="Graphic 4128" descr="Wrench outline"/>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17855" y="2551424"/>
            <a:ext cx="598759" cy="598759"/>
          </a:xfrm>
          <a:prstGeom prst="rect">
            <a:avLst/>
          </a:prstGeom>
        </p:spPr>
      </p:pic>
      <p:pic>
        <p:nvPicPr>
          <p:cNvPr id="4131" name="Graphic 4130" descr="Leaky Tap with solid fill"/>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1121" y="5773506"/>
            <a:ext cx="672228" cy="67222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7" name="Rectangle 2085"/>
          <p:cNvSpPr>
            <a:spLocks noGrp="1" noRot="1" noChangeAspect="1" noMove="1" noResize="1" noEditPoints="1" noAdjustHandles="1" noChangeArrowheads="1" noChangeShapeType="1" noTextEdit="1"/>
          </p:cNvSpPr>
          <p:nvPr/>
        </p:nvSpPr>
        <p:spPr>
          <a:xfrm>
            <a:off x="0" y="0"/>
            <a:ext cx="12192000" cy="6858000"/>
          </a:xfrm>
          <a:prstGeom prst="rect">
            <a:avLst/>
          </a:prstGeom>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lnRef>
          <a:fillRef idx="0">
            <a:srgbClr val="FFFFFF"/>
          </a:fillRef>
          <a:effectRef idx="0">
            <a:srgbClr val="FFFFFF"/>
          </a:effectRef>
          <a:fontRef idx="minor">
            <a:schemeClr val="dk1"/>
          </a:fontRef>
        </p:style>
        <p:txBody>
          <a:bodyPr rtlCol="0" anchor="ctr"/>
          <a:lstStyle/>
          <a:p>
            <a:pPr algn="ctr"/>
            <a:endParaRPr lang="en-US" dirty="0"/>
          </a:p>
        </p:txBody>
      </p:sp>
      <p:sp>
        <p:nvSpPr>
          <p:cNvPr id="2088" name="Rectangle 2087"/>
          <p:cNvSpPr>
            <a:spLocks noGrp="1" noRot="1" noChangeAspect="1" noMove="1" noResize="1" noEditPoints="1" noAdjustHandles="1" noChangeArrowheads="1" noChangeShapeType="1" noTextEdit="1"/>
          </p:cNvSpPr>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0" name="Rectangle 2089"/>
          <p:cNvSpPr>
            <a:spLocks noGrp="1" noRot="1" noChangeAspect="1" noMove="1" noResize="1" noEditPoints="1" noAdjustHandles="1" noChangeArrowheads="1" noChangeShapeType="1" noTextEdit="1"/>
          </p:cNvSpPr>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9" name="Rectangle 2091"/>
          <p:cNvSpPr>
            <a:spLocks noGrp="1" noRot="1" noChangeAspect="1" noMove="1" noResize="1" noEditPoints="1" noAdjustHandles="1" noChangeArrowheads="1" noChangeShapeType="1" noTextEdit="1"/>
          </p:cNvSpPr>
          <p:nvPr/>
        </p:nvSpPr>
        <p:spPr>
          <a:xfrm rot="5400000">
            <a:off x="5307777" y="-5327463"/>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2" name="Title 1"/>
          <p:cNvSpPr>
            <a:spLocks noGrp="1"/>
          </p:cNvSpPr>
          <p:nvPr>
            <p:ph type="title"/>
          </p:nvPr>
        </p:nvSpPr>
        <p:spPr>
          <a:xfrm>
            <a:off x="1371597" y="348865"/>
            <a:ext cx="10044023" cy="877729"/>
          </a:xfrm>
        </p:spPr>
        <p:txBody>
          <a:bodyPr vert="horz" lIns="91440" tIns="45720" rIns="91440" bIns="45720" rtlCol="0" anchor="ctr">
            <a:normAutofit/>
          </a:bodyPr>
          <a:lstStyle/>
          <a:p>
            <a:pPr algn="ctr"/>
            <a:r>
              <a:rPr lang="en-US" sz="4000" b="1" dirty="0">
                <a:solidFill>
                  <a:srgbClr val="FFFFFF"/>
                </a:solidFill>
                <a:latin typeface="Times New Roman" panose="02020603050405020304" charset="0"/>
                <a:cs typeface="Times New Roman" panose="02020603050405020304" charset="0"/>
              </a:rPr>
              <a:t>Our Products</a:t>
            </a:r>
          </a:p>
        </p:txBody>
      </p:sp>
      <p:sp>
        <p:nvSpPr>
          <p:cNvPr id="3" name="TextBox 11"/>
          <p:cNvSpPr txBox="1"/>
          <p:nvPr/>
        </p:nvSpPr>
        <p:spPr>
          <a:xfrm>
            <a:off x="490332" y="1836126"/>
            <a:ext cx="4914301" cy="380489"/>
          </a:xfrm>
          <a:prstGeom prst="rect">
            <a:avLst/>
          </a:prstGeom>
        </p:spPr>
        <p:txBody>
          <a:bodyPr lIns="0" tIns="0" rIns="0" bIns="0" rtlCol="0" anchor="t">
            <a:spAutoFit/>
          </a:bodyPr>
          <a:lstStyle/>
          <a:p>
            <a:pPr>
              <a:lnSpc>
                <a:spcPts val="3175"/>
              </a:lnSpc>
            </a:pPr>
            <a:r>
              <a:rPr lang="en-US" sz="2265" b="1" dirty="0">
                <a:solidFill>
                  <a:srgbClr val="4D4D4D"/>
                </a:solidFill>
                <a:latin typeface="Roboto" panose="02000000000000000000" pitchFamily="2" charset="0"/>
                <a:ea typeface="Roboto" panose="02000000000000000000" pitchFamily="2" charset="0"/>
              </a:rPr>
              <a:t>Some of our products</a:t>
            </a:r>
          </a:p>
        </p:txBody>
      </p:sp>
      <p:sp>
        <p:nvSpPr>
          <p:cNvPr id="4" name="TextBox 12"/>
          <p:cNvSpPr txBox="1"/>
          <p:nvPr/>
        </p:nvSpPr>
        <p:spPr>
          <a:xfrm>
            <a:off x="6138230" y="1753620"/>
            <a:ext cx="5223014" cy="380489"/>
          </a:xfrm>
          <a:prstGeom prst="rect">
            <a:avLst/>
          </a:prstGeom>
        </p:spPr>
        <p:txBody>
          <a:bodyPr lIns="0" tIns="0" rIns="0" bIns="0" rtlCol="0" anchor="t">
            <a:spAutoFit/>
          </a:bodyPr>
          <a:lstStyle/>
          <a:p>
            <a:pPr>
              <a:lnSpc>
                <a:spcPts val="3175"/>
              </a:lnSpc>
            </a:pPr>
            <a:r>
              <a:rPr lang="en-US" sz="2265" b="1" dirty="0">
                <a:solidFill>
                  <a:srgbClr val="4D4D4D"/>
                </a:solidFill>
                <a:latin typeface="Roboto" panose="02000000000000000000" pitchFamily="2" charset="0"/>
                <a:ea typeface="Roboto" panose="02000000000000000000" pitchFamily="2" charset="0"/>
              </a:rPr>
              <a:t>Some of Our Brands at a glimpse</a:t>
            </a:r>
          </a:p>
        </p:txBody>
      </p:sp>
      <p:sp>
        <p:nvSpPr>
          <p:cNvPr id="5" name="TextBox 13"/>
          <p:cNvSpPr txBox="1"/>
          <p:nvPr/>
        </p:nvSpPr>
        <p:spPr>
          <a:xfrm>
            <a:off x="8666752" y="2758190"/>
            <a:ext cx="3329995" cy="830997"/>
          </a:xfrm>
          <a:prstGeom prst="rect">
            <a:avLst/>
          </a:prstGeom>
        </p:spPr>
        <p:txBody>
          <a:bodyPr wrap="square" lIns="0" tIns="0" rIns="0" bIns="0" rtlCol="0" anchor="t">
            <a:spAutoFit/>
          </a:bodyPr>
          <a:lstStyle/>
          <a:p>
            <a:r>
              <a:rPr lang="en-US" sz="1800" dirty="0">
                <a:effectLst/>
                <a:latin typeface="Tahoma" panose="020B0604030504040204" pitchFamily="34" charset="0"/>
                <a:ea typeface="Tahoma" panose="020B0604030504040204" pitchFamily="34" charset="0"/>
              </a:rPr>
              <a:t>RainMaker2 with </a:t>
            </a:r>
            <a:r>
              <a:rPr lang="en-US" sz="1800" spc="-45" dirty="0" err="1">
                <a:effectLst/>
                <a:latin typeface="Tahoma" panose="020B0604030504040204" pitchFamily="34" charset="0"/>
                <a:ea typeface="Tahoma" panose="020B0604030504040204" pitchFamily="34" charset="0"/>
              </a:rPr>
              <a:t>ClimateSmart</a:t>
            </a:r>
            <a:r>
              <a:rPr lang="en-US" sz="1800" spc="-45" dirty="0">
                <a:effectLst/>
                <a:latin typeface="Tahoma" panose="020B0604030504040204" pitchFamily="34" charset="0"/>
                <a:ea typeface="Tahoma" panose="020B0604030504040204" pitchFamily="34" charset="0"/>
              </a:rPr>
              <a:t>™ Solar </a:t>
            </a:r>
            <a:r>
              <a:rPr lang="en-US" sz="1800" dirty="0">
                <a:effectLst/>
                <a:latin typeface="Tahoma" panose="020B0604030504040204" pitchFamily="34" charset="0"/>
                <a:ea typeface="Tahoma" panose="020B0604030504040204" pitchFamily="34" charset="0"/>
              </a:rPr>
              <a:t>Irrigation Pumps - </a:t>
            </a:r>
            <a:r>
              <a:rPr lang="en-US" sz="1800" dirty="0" err="1">
                <a:effectLst/>
                <a:latin typeface="Tahoma" panose="020B0604030504040204" pitchFamily="34" charset="0"/>
                <a:ea typeface="Tahoma" panose="020B0604030504040204" pitchFamily="34" charset="0"/>
              </a:rPr>
              <a:t>SunCulture</a:t>
            </a:r>
            <a:endParaRPr lang="en-US" sz="935" dirty="0">
              <a:solidFill>
                <a:srgbClr val="000000"/>
              </a:solidFill>
              <a:latin typeface="Roboto" panose="02000000000000000000" pitchFamily="2" charset="0"/>
              <a:ea typeface="Roboto" panose="02000000000000000000" pitchFamily="2" charset="0"/>
            </a:endParaRPr>
          </a:p>
        </p:txBody>
      </p:sp>
      <p:sp>
        <p:nvSpPr>
          <p:cNvPr id="10" name="TextBox 19"/>
          <p:cNvSpPr txBox="1"/>
          <p:nvPr/>
        </p:nvSpPr>
        <p:spPr>
          <a:xfrm>
            <a:off x="5404590" y="5249432"/>
            <a:ext cx="2920332" cy="180690"/>
          </a:xfrm>
          <a:prstGeom prst="rect">
            <a:avLst/>
          </a:prstGeom>
        </p:spPr>
        <p:txBody>
          <a:bodyPr wrap="square" lIns="0" tIns="0" rIns="0" bIns="0" rtlCol="0" anchor="t">
            <a:spAutoFit/>
          </a:bodyPr>
          <a:lstStyle/>
          <a:p>
            <a:pPr>
              <a:lnSpc>
                <a:spcPts val="1305"/>
              </a:lnSpc>
            </a:pPr>
            <a:r>
              <a:rPr lang="en-US" sz="1800" dirty="0">
                <a:effectLst/>
                <a:latin typeface="Tahoma" panose="020B0604030504040204" pitchFamily="34" charset="0"/>
                <a:ea typeface="Tahoma" panose="020B0604030504040204" pitchFamily="34" charset="0"/>
              </a:rPr>
              <a:t>All-in-One Solar Generator</a:t>
            </a:r>
            <a:endParaRPr lang="en-US" sz="935" dirty="0">
              <a:solidFill>
                <a:srgbClr val="000000"/>
              </a:solidFill>
              <a:latin typeface="Roboto" panose="02000000000000000000" pitchFamily="2" charset="0"/>
              <a:ea typeface="Roboto" panose="02000000000000000000" pitchFamily="2" charset="0"/>
            </a:endParaRPr>
          </a:p>
        </p:txBody>
      </p:sp>
      <p:sp>
        <p:nvSpPr>
          <p:cNvPr id="16" name="TextBox 15"/>
          <p:cNvSpPr txBox="1"/>
          <p:nvPr/>
        </p:nvSpPr>
        <p:spPr>
          <a:xfrm>
            <a:off x="1724405" y="2251251"/>
            <a:ext cx="3220672" cy="1198880"/>
          </a:xfrm>
          <a:prstGeom prst="rect">
            <a:avLst/>
          </a:prstGeom>
          <a:noFill/>
        </p:spPr>
        <p:txBody>
          <a:bodyPr wrap="square">
            <a:spAutoFit/>
          </a:bodyPr>
          <a:lstStyle/>
          <a:p>
            <a:r>
              <a:rPr lang="en-US" sz="1800" b="1" i="0" dirty="0">
                <a:solidFill>
                  <a:srgbClr val="000000"/>
                </a:solidFill>
                <a:effectLst/>
                <a:latin typeface="Times New Roman" panose="02020603050405020304" charset="0"/>
                <a:cs typeface="Times New Roman" panose="02020603050405020304" charset="0"/>
              </a:rPr>
              <a:t>Solar </a:t>
            </a:r>
            <a:r>
              <a:rPr lang="en-US" sz="1800" b="1" i="0" dirty="0" smtClean="0">
                <a:solidFill>
                  <a:srgbClr val="000000"/>
                </a:solidFill>
                <a:effectLst/>
                <a:latin typeface="Times New Roman" panose="02020603050405020304" charset="0"/>
                <a:cs typeface="Times New Roman" panose="02020603050405020304" charset="0"/>
              </a:rPr>
              <a:t>pumps</a:t>
            </a:r>
          </a:p>
          <a:p>
            <a:r>
              <a:rPr lang="en-US" b="1" dirty="0" smtClean="0">
                <a:solidFill>
                  <a:srgbClr val="000000"/>
                </a:solidFill>
                <a:latin typeface="Times New Roman" panose="02020603050405020304" charset="0"/>
                <a:cs typeface="Times New Roman" panose="02020603050405020304" charset="0"/>
              </a:rPr>
              <a:t>Submersible and Surface pumps.</a:t>
            </a:r>
            <a:r>
              <a:rPr lang="en-US" dirty="0">
                <a:latin typeface="Times New Roman" panose="02020603050405020304" charset="0"/>
                <a:cs typeface="Times New Roman" panose="02020603050405020304" charset="0"/>
              </a:rPr>
              <a:t/>
            </a:r>
            <a:br>
              <a:rPr lang="en-US" dirty="0">
                <a:latin typeface="Times New Roman" panose="02020603050405020304" charset="0"/>
                <a:cs typeface="Times New Roman" panose="02020603050405020304" charset="0"/>
              </a:rPr>
            </a:br>
            <a:endParaRPr lang="en-US" dirty="0">
              <a:latin typeface="Times New Roman" panose="02020603050405020304" charset="0"/>
              <a:cs typeface="Times New Roman" panose="02020603050405020304" charset="0"/>
            </a:endParaRPr>
          </a:p>
        </p:txBody>
      </p:sp>
      <p:sp>
        <p:nvSpPr>
          <p:cNvPr id="17" name="TextBox 16"/>
          <p:cNvSpPr txBox="1"/>
          <p:nvPr/>
        </p:nvSpPr>
        <p:spPr>
          <a:xfrm>
            <a:off x="1909268" y="3321727"/>
            <a:ext cx="3383168" cy="1077218"/>
          </a:xfrm>
          <a:prstGeom prst="rect">
            <a:avLst/>
          </a:prstGeom>
          <a:noFill/>
        </p:spPr>
        <p:txBody>
          <a:bodyPr wrap="square">
            <a:spAutoFit/>
          </a:bodyPr>
          <a:lstStyle/>
          <a:p>
            <a:r>
              <a:rPr lang="en-US" sz="1600" b="1" dirty="0" smtClean="0">
                <a:solidFill>
                  <a:srgbClr val="000000"/>
                </a:solidFill>
                <a:latin typeface="Times New Roman" panose="02020603050405020304" charset="0"/>
                <a:cs typeface="Times New Roman" panose="02020603050405020304" charset="0"/>
              </a:rPr>
              <a:t>Coming products:-</a:t>
            </a:r>
            <a:r>
              <a:rPr lang="en-US" sz="1600" b="1" i="0" dirty="0" smtClean="0">
                <a:solidFill>
                  <a:srgbClr val="000000"/>
                </a:solidFill>
                <a:effectLst/>
                <a:latin typeface="Times New Roman" panose="02020603050405020304" charset="0"/>
                <a:cs typeface="Times New Roman" panose="02020603050405020304" charset="0"/>
              </a:rPr>
              <a:t>PUE </a:t>
            </a:r>
            <a:r>
              <a:rPr lang="en-US" sz="1600" b="1" i="0" dirty="0">
                <a:solidFill>
                  <a:srgbClr val="000000"/>
                </a:solidFill>
                <a:effectLst/>
                <a:latin typeface="Times New Roman" panose="02020603050405020304" charset="0"/>
                <a:cs typeface="Times New Roman" panose="02020603050405020304" charset="0"/>
              </a:rPr>
              <a:t>solutions like Incubator, </a:t>
            </a:r>
            <a:r>
              <a:rPr lang="en-US" sz="1600" b="1" i="0" dirty="0" smtClean="0">
                <a:solidFill>
                  <a:srgbClr val="000000"/>
                </a:solidFill>
                <a:effectLst/>
                <a:latin typeface="Times New Roman" panose="02020603050405020304" charset="0"/>
                <a:cs typeface="Times New Roman" panose="02020603050405020304" charset="0"/>
              </a:rPr>
              <a:t>solar generators, Refrigerators</a:t>
            </a:r>
            <a:r>
              <a:rPr lang="en-US" sz="1600" b="1" i="0" dirty="0">
                <a:solidFill>
                  <a:srgbClr val="000000"/>
                </a:solidFill>
                <a:effectLst/>
                <a:latin typeface="Times New Roman" panose="02020603050405020304" charset="0"/>
                <a:cs typeface="Times New Roman" panose="02020603050405020304" charset="0"/>
              </a:rPr>
              <a:t>, Milk </a:t>
            </a:r>
            <a:r>
              <a:rPr lang="en-US" sz="1600" b="1" i="0" dirty="0" smtClean="0">
                <a:solidFill>
                  <a:srgbClr val="000000"/>
                </a:solidFill>
                <a:effectLst/>
                <a:latin typeface="Times New Roman" panose="02020603050405020304" charset="0"/>
                <a:cs typeface="Times New Roman" panose="02020603050405020304" charset="0"/>
              </a:rPr>
              <a:t>Processing,drying and cooling...</a:t>
            </a:r>
            <a:endParaRPr lang="en-US" sz="1600" dirty="0">
              <a:latin typeface="Times New Roman" panose="02020603050405020304" charset="0"/>
              <a:cs typeface="Times New Roman" panose="02020603050405020304" charset="0"/>
            </a:endParaRPr>
          </a:p>
        </p:txBody>
      </p:sp>
      <p:sp>
        <p:nvSpPr>
          <p:cNvPr id="18" name="TextBox 17"/>
          <p:cNvSpPr txBox="1"/>
          <p:nvPr/>
        </p:nvSpPr>
        <p:spPr>
          <a:xfrm>
            <a:off x="1849096" y="4606867"/>
            <a:ext cx="3220672" cy="645160"/>
          </a:xfrm>
          <a:prstGeom prst="rect">
            <a:avLst/>
          </a:prstGeom>
          <a:noFill/>
        </p:spPr>
        <p:txBody>
          <a:bodyPr wrap="square">
            <a:spAutoFit/>
          </a:bodyPr>
          <a:lstStyle/>
          <a:p>
            <a:r>
              <a:rPr lang="en-US" sz="1800" b="1" i="0" dirty="0">
                <a:solidFill>
                  <a:srgbClr val="000000"/>
                </a:solidFill>
                <a:effectLst/>
                <a:latin typeface="Times New Roman" panose="02020603050405020304" charset="0"/>
                <a:cs typeface="Times New Roman" panose="02020603050405020304" charset="0"/>
              </a:rPr>
              <a:t>Lanterns and Household Systems</a:t>
            </a:r>
            <a:r>
              <a:rPr lang="en-US" dirty="0">
                <a:latin typeface="Times New Roman" panose="02020603050405020304" charset="0"/>
                <a:cs typeface="Times New Roman" panose="02020603050405020304" charset="0"/>
              </a:rPr>
              <a:t> </a:t>
            </a:r>
          </a:p>
        </p:txBody>
      </p:sp>
      <p:sp>
        <p:nvSpPr>
          <p:cNvPr id="19" name="TextBox 18"/>
          <p:cNvSpPr txBox="1"/>
          <p:nvPr/>
        </p:nvSpPr>
        <p:spPr>
          <a:xfrm>
            <a:off x="1892377" y="5445987"/>
            <a:ext cx="3220672" cy="1198880"/>
          </a:xfrm>
          <a:prstGeom prst="rect">
            <a:avLst/>
          </a:prstGeom>
          <a:noFill/>
        </p:spPr>
        <p:txBody>
          <a:bodyPr wrap="square">
            <a:spAutoFit/>
          </a:bodyPr>
          <a:lstStyle/>
          <a:p>
            <a:r>
              <a:rPr lang="en-US" sz="1800" b="1" i="0" dirty="0">
                <a:solidFill>
                  <a:srgbClr val="000000"/>
                </a:solidFill>
                <a:effectLst/>
                <a:latin typeface="Times New Roman" panose="02020603050405020304" charset="0"/>
                <a:cs typeface="Times New Roman" panose="02020603050405020304" charset="0"/>
              </a:rPr>
              <a:t>Drip systems, Sprinkler, </a:t>
            </a:r>
            <a:r>
              <a:rPr lang="en-US" sz="1800" b="1" i="0" dirty="0" smtClean="0">
                <a:solidFill>
                  <a:srgbClr val="000000"/>
                </a:solidFill>
                <a:effectLst/>
                <a:latin typeface="Times New Roman" panose="02020603050405020304" charset="0"/>
                <a:cs typeface="Times New Roman" panose="02020603050405020304" charset="0"/>
              </a:rPr>
              <a:t>and </a:t>
            </a:r>
            <a:r>
              <a:rPr lang="en-US" sz="1800" b="1" i="0" dirty="0">
                <a:solidFill>
                  <a:srgbClr val="000000"/>
                </a:solidFill>
                <a:effectLst/>
                <a:latin typeface="Times New Roman" panose="02020603050405020304" charset="0"/>
                <a:cs typeface="Times New Roman" panose="02020603050405020304" charset="0"/>
              </a:rPr>
              <a:t>other </a:t>
            </a:r>
            <a:r>
              <a:rPr lang="en-US" sz="1800" b="1" i="0" dirty="0" smtClean="0">
                <a:solidFill>
                  <a:srgbClr val="000000"/>
                </a:solidFill>
                <a:effectLst/>
                <a:latin typeface="Times New Roman" panose="02020603050405020304" charset="0"/>
                <a:cs typeface="Times New Roman" panose="02020603050405020304" charset="0"/>
              </a:rPr>
              <a:t>water saving technologies. </a:t>
            </a:r>
            <a:r>
              <a:rPr lang="en-US" b="1" dirty="0">
                <a:latin typeface="Times New Roman" panose="02020603050405020304" charset="0"/>
                <a:cs typeface="Times New Roman" panose="02020603050405020304" charset="0"/>
              </a:rPr>
              <a:t/>
            </a:r>
            <a:br>
              <a:rPr lang="en-US" b="1" dirty="0">
                <a:latin typeface="Times New Roman" panose="02020603050405020304" charset="0"/>
                <a:cs typeface="Times New Roman" panose="02020603050405020304" charset="0"/>
              </a:rPr>
            </a:br>
            <a:endParaRPr lang="en-US" b="1" dirty="0">
              <a:latin typeface="Times New Roman" panose="02020603050405020304" charset="0"/>
              <a:cs typeface="Times New Roman" panose="02020603050405020304" charset="0"/>
            </a:endParaRPr>
          </a:p>
        </p:txBody>
      </p:sp>
      <p:pic>
        <p:nvPicPr>
          <p:cNvPr id="7" name="image47.png"/>
          <p:cNvPicPr>
            <a:picLocks noChangeAspect="1"/>
          </p:cNvPicPr>
          <p:nvPr/>
        </p:nvPicPr>
        <p:blipFill>
          <a:blip r:embed="rId3" cstate="print"/>
          <a:stretch>
            <a:fillRect/>
          </a:stretch>
        </p:blipFill>
        <p:spPr>
          <a:xfrm>
            <a:off x="389103" y="2445676"/>
            <a:ext cx="1459993" cy="1459993"/>
          </a:xfrm>
          <a:prstGeom prst="rect">
            <a:avLst/>
          </a:prstGeom>
        </p:spPr>
      </p:pic>
      <p:pic>
        <p:nvPicPr>
          <p:cNvPr id="39" name="Graphic 38" descr="Watering Plant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1899" y="5506782"/>
            <a:ext cx="914400" cy="914400"/>
          </a:xfrm>
          <a:prstGeom prst="rect">
            <a:avLst/>
          </a:prstGeom>
        </p:spPr>
      </p:pic>
      <p:pic>
        <p:nvPicPr>
          <p:cNvPr id="41" name="Graphic 40" descr="Lantern with solid fill"/>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0777" y="4155564"/>
            <a:ext cx="914400" cy="914400"/>
          </a:xfrm>
          <a:prstGeom prst="rect">
            <a:avLst/>
          </a:prstGeom>
        </p:spPr>
      </p:pic>
      <p:pic>
        <p:nvPicPr>
          <p:cNvPr id="42" name="image50.jpeg"/>
          <p:cNvPicPr>
            <a:picLocks noChangeAspect="1"/>
          </p:cNvPicPr>
          <p:nvPr/>
        </p:nvPicPr>
        <p:blipFill>
          <a:blip r:embed="rId8" cstate="print"/>
          <a:stretch>
            <a:fillRect/>
          </a:stretch>
        </p:blipFill>
        <p:spPr>
          <a:xfrm>
            <a:off x="5404633" y="2331007"/>
            <a:ext cx="3021330" cy="2144395"/>
          </a:xfrm>
          <a:prstGeom prst="rect">
            <a:avLst/>
          </a:prstGeom>
        </p:spPr>
      </p:pic>
      <p:pic>
        <p:nvPicPr>
          <p:cNvPr id="43" name="image51.jpeg"/>
          <p:cNvPicPr>
            <a:picLocks noChangeAspect="1"/>
          </p:cNvPicPr>
          <p:nvPr/>
        </p:nvPicPr>
        <p:blipFill>
          <a:blip r:embed="rId9" cstate="print"/>
          <a:stretch>
            <a:fillRect/>
          </a:stretch>
        </p:blipFill>
        <p:spPr>
          <a:xfrm>
            <a:off x="8406765" y="4213860"/>
            <a:ext cx="3586480" cy="243268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 y="0"/>
            <a:ext cx="12191365" cy="1325880"/>
          </a:xfrm>
          <a:solidFill>
            <a:schemeClr val="accent5">
              <a:lumMod val="75000"/>
            </a:schemeClr>
          </a:solidFill>
        </p:spPr>
        <p:txBody>
          <a:bodyPr/>
          <a:lstStyle/>
          <a:p>
            <a:pPr algn="ctr"/>
            <a:r>
              <a:rPr lang="en-US" dirty="0">
                <a:solidFill>
                  <a:schemeClr val="bg1"/>
                </a:solidFill>
                <a:latin typeface="Times New Roman" panose="02020603050405020304" charset="0"/>
                <a:cs typeface="Times New Roman" panose="02020603050405020304" charset="0"/>
              </a:rPr>
              <a:t>Rainmaker 2S with Battery</a:t>
            </a:r>
            <a:r>
              <a:rPr lang="en-US" dirty="0">
                <a:latin typeface="Times New Roman" panose="02020603050405020304" charset="0"/>
                <a:cs typeface="Times New Roman" panose="02020603050405020304" charset="0"/>
              </a:rPr>
              <a:t> </a:t>
            </a:r>
          </a:p>
        </p:txBody>
      </p:sp>
      <p:sp>
        <p:nvSpPr>
          <p:cNvPr id="3" name="Content Placeholder 2"/>
          <p:cNvSpPr>
            <a:spLocks noGrp="1"/>
          </p:cNvSpPr>
          <p:nvPr>
            <p:ph sz="half" idx="1"/>
          </p:nvPr>
        </p:nvSpPr>
        <p:spPr/>
        <p:txBody>
          <a:bodyPr>
            <a:normAutofit/>
          </a:bodyPr>
          <a:lstStyle/>
          <a:p>
            <a:pPr marL="0" indent="0">
              <a:buNone/>
            </a:pPr>
            <a:r>
              <a:rPr lang="en-US" b="1" i="1" u="sng" dirty="0">
                <a:latin typeface="Times New Roman" panose="02020603050405020304" charset="0"/>
                <a:cs typeface="Times New Roman" panose="02020603050405020304" charset="0"/>
              </a:rPr>
              <a:t>Max Head</a:t>
            </a:r>
            <a:r>
              <a:rPr lang="en-US" dirty="0">
                <a:latin typeface="Times New Roman" panose="02020603050405020304" charset="0"/>
                <a:cs typeface="Times New Roman" panose="02020603050405020304" charset="0"/>
              </a:rPr>
              <a:t>=70meter</a:t>
            </a:r>
          </a:p>
          <a:p>
            <a:pPr marL="0" indent="0">
              <a:buNone/>
            </a:pPr>
            <a:r>
              <a:rPr lang="en-US" b="1" i="1" u="sng" dirty="0">
                <a:latin typeface="Times New Roman" panose="02020603050405020304" charset="0"/>
                <a:cs typeface="Times New Roman" panose="02020603050405020304" charset="0"/>
              </a:rPr>
              <a:t>Max flow Rate</a:t>
            </a:r>
            <a:r>
              <a:rPr lang="en-US" dirty="0">
                <a:latin typeface="Times New Roman" panose="02020603050405020304" charset="0"/>
                <a:cs typeface="Times New Roman" panose="02020603050405020304" charset="0"/>
              </a:rPr>
              <a:t>=1.2m3/h</a:t>
            </a:r>
          </a:p>
          <a:p>
            <a:pPr marL="0" indent="0">
              <a:buNone/>
            </a:pPr>
            <a:r>
              <a:rPr lang="en-US" b="1" i="1" u="sng" dirty="0">
                <a:latin typeface="Times New Roman" panose="02020603050405020304" charset="0"/>
                <a:cs typeface="Times New Roman" panose="02020603050405020304" charset="0"/>
              </a:rPr>
              <a:t>solar </a:t>
            </a:r>
            <a:r>
              <a:rPr lang="en-US" b="1" i="1" u="sng" dirty="0" err="1">
                <a:latin typeface="Times New Roman" panose="02020603050405020304" charset="0"/>
                <a:cs typeface="Times New Roman" panose="02020603050405020304" charset="0"/>
              </a:rPr>
              <a:t>panal</a:t>
            </a:r>
            <a:r>
              <a:rPr lang="en-US" b="1" i="1" u="sng" dirty="0">
                <a:latin typeface="Times New Roman" panose="02020603050405020304" charset="0"/>
                <a:cs typeface="Times New Roman" panose="02020603050405020304" charset="0"/>
              </a:rPr>
              <a:t> (PV)</a:t>
            </a:r>
            <a:r>
              <a:rPr lang="en-US" dirty="0">
                <a:latin typeface="Times New Roman" panose="02020603050405020304" charset="0"/>
                <a:cs typeface="Times New Roman" panose="02020603050405020304" charset="0"/>
              </a:rPr>
              <a:t>=160w</a:t>
            </a:r>
          </a:p>
          <a:p>
            <a:pPr marL="0" indent="0">
              <a:buNone/>
            </a:pPr>
            <a:r>
              <a:rPr lang="en-US" sz="3200" b="1" i="1" u="sng" dirty="0">
                <a:latin typeface="Times New Roman" panose="02020603050405020304" charset="0"/>
                <a:cs typeface="Times New Roman" panose="02020603050405020304" charset="0"/>
              </a:rPr>
              <a:t>Battery</a:t>
            </a:r>
            <a:r>
              <a:rPr lang="en-US" dirty="0">
                <a:latin typeface="Times New Roman" panose="02020603050405020304" charset="0"/>
                <a:cs typeface="Times New Roman" panose="02020603050405020304" charset="0"/>
              </a:rPr>
              <a:t>=1*external pump switch and 2*Mc4 Extension cable</a:t>
            </a:r>
          </a:p>
          <a:p>
            <a:pPr marL="0" indent="0">
              <a:buNone/>
            </a:pPr>
            <a:r>
              <a:rPr lang="en-US" sz="3200" b="1" i="1" u="sng" dirty="0">
                <a:latin typeface="Times New Roman" panose="02020603050405020304" charset="0"/>
                <a:cs typeface="Times New Roman" panose="02020603050405020304" charset="0"/>
              </a:rPr>
              <a:t>Lights</a:t>
            </a:r>
            <a:r>
              <a:rPr lang="en-US" dirty="0">
                <a:latin typeface="Times New Roman" panose="02020603050405020304" charset="0"/>
                <a:cs typeface="Times New Roman" panose="02020603050405020304" charset="0"/>
              </a:rPr>
              <a:t>=four LED light bulbs with 5m cable</a:t>
            </a:r>
          </a:p>
          <a:p>
            <a:pPr marL="0" indent="0">
              <a:buNone/>
            </a:pPr>
            <a:r>
              <a:rPr lang="en-US" sz="3200" b="1" i="1" u="sng" dirty="0">
                <a:latin typeface="Times New Roman" panose="02020603050405020304" charset="0"/>
                <a:cs typeface="Times New Roman" panose="02020603050405020304" charset="0"/>
              </a:rPr>
              <a:t>Irrigation Fittings</a:t>
            </a:r>
            <a:r>
              <a:rPr lang="en-US" dirty="0">
                <a:latin typeface="Times New Roman" panose="02020603050405020304" charset="0"/>
                <a:cs typeface="Times New Roman" panose="02020603050405020304" charset="0"/>
              </a:rPr>
              <a:t>=3 </a:t>
            </a:r>
            <a:r>
              <a:rPr lang="en-US" dirty="0" err="1">
                <a:latin typeface="Times New Roman" panose="02020603050405020304" charset="0"/>
                <a:cs typeface="Times New Roman" panose="02020603050405020304" charset="0"/>
              </a:rPr>
              <a:t>butterflay</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sprinkiler</a:t>
            </a:r>
            <a:r>
              <a:rPr lang="en-US" dirty="0">
                <a:latin typeface="Times New Roman" panose="02020603050405020304" charset="0"/>
                <a:cs typeface="Times New Roman" panose="02020603050405020304" charset="0"/>
              </a:rPr>
              <a:t> and one jet sprinkler</a:t>
            </a:r>
          </a:p>
          <a:p>
            <a:pPr marL="0" indent="0">
              <a:buNone/>
            </a:pPr>
            <a:endParaRPr lang="en-US" dirty="0">
              <a:latin typeface="Times New Roman" panose="02020603050405020304" charset="0"/>
              <a:cs typeface="Times New Roman" panose="02020603050405020304" charset="0"/>
            </a:endParaRPr>
          </a:p>
        </p:txBody>
      </p:sp>
      <p:pic>
        <p:nvPicPr>
          <p:cNvPr id="5" name="Content Placeholder 4"/>
          <p:cNvPicPr>
            <a:picLocks noGrp="1" noChangeAspect="1"/>
          </p:cNvPicPr>
          <p:nvPr>
            <p:ph sz="half" idx="2"/>
          </p:nvPr>
        </p:nvPicPr>
        <p:blipFill>
          <a:blip r:embed="rId3"/>
          <a:stretch>
            <a:fillRect/>
          </a:stretch>
        </p:blipFill>
        <p:spPr>
          <a:xfrm>
            <a:off x="7131050" y="1825625"/>
            <a:ext cx="3263265" cy="435165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 y="635"/>
            <a:ext cx="12192635" cy="1387475"/>
          </a:xfrm>
          <a:solidFill>
            <a:schemeClr val="accent5">
              <a:lumMod val="50000"/>
            </a:schemeClr>
          </a:solidFill>
        </p:spPr>
        <p:txBody>
          <a:bodyPr/>
          <a:lstStyle/>
          <a:p>
            <a:pPr algn="ctr"/>
            <a:r>
              <a:rPr lang="en-US">
                <a:solidFill>
                  <a:schemeClr val="bg1"/>
                </a:solidFill>
                <a:latin typeface="Times New Roman" panose="02020603050405020304" charset="0"/>
                <a:cs typeface="Times New Roman" panose="02020603050405020304" charset="0"/>
              </a:rPr>
              <a:t>Rainmaker 2c with Battery </a:t>
            </a:r>
          </a:p>
        </p:txBody>
      </p:sp>
      <p:sp>
        <p:nvSpPr>
          <p:cNvPr id="3" name="Content Placeholder 2"/>
          <p:cNvSpPr>
            <a:spLocks noGrp="1"/>
          </p:cNvSpPr>
          <p:nvPr>
            <p:ph sz="half" idx="1"/>
          </p:nvPr>
        </p:nvSpPr>
        <p:spPr/>
        <p:txBody>
          <a:bodyPr>
            <a:normAutofit lnSpcReduction="10000"/>
          </a:bodyPr>
          <a:lstStyle/>
          <a:p>
            <a:pPr marL="0" indent="0">
              <a:buNone/>
            </a:pPr>
            <a:r>
              <a:rPr lang="en-US" b="1" i="1" u="sng">
                <a:latin typeface="Times New Roman" panose="02020603050405020304" charset="0"/>
                <a:cs typeface="Times New Roman" panose="02020603050405020304" charset="0"/>
                <a:sym typeface="+mn-ea"/>
              </a:rPr>
              <a:t>Max Head</a:t>
            </a:r>
            <a:r>
              <a:rPr lang="en-US">
                <a:latin typeface="Times New Roman" panose="02020603050405020304" charset="0"/>
                <a:cs typeface="Times New Roman" panose="02020603050405020304" charset="0"/>
                <a:sym typeface="+mn-ea"/>
              </a:rPr>
              <a:t>=20 meter</a:t>
            </a:r>
            <a:endParaRPr lang="en-US">
              <a:latin typeface="Times New Roman" panose="02020603050405020304" charset="0"/>
              <a:cs typeface="Times New Roman" panose="02020603050405020304" charset="0"/>
            </a:endParaRPr>
          </a:p>
          <a:p>
            <a:pPr marL="0" indent="0">
              <a:buNone/>
            </a:pPr>
            <a:r>
              <a:rPr lang="en-US" b="1" i="1" u="sng">
                <a:latin typeface="Times New Roman" panose="02020603050405020304" charset="0"/>
                <a:cs typeface="Times New Roman" panose="02020603050405020304" charset="0"/>
                <a:sym typeface="+mn-ea"/>
              </a:rPr>
              <a:t>Max flow Rate</a:t>
            </a:r>
            <a:r>
              <a:rPr lang="en-US">
                <a:latin typeface="Times New Roman" panose="02020603050405020304" charset="0"/>
                <a:cs typeface="Times New Roman" panose="02020603050405020304" charset="0"/>
                <a:sym typeface="+mn-ea"/>
              </a:rPr>
              <a:t>=3 m3/h</a:t>
            </a:r>
            <a:endParaRPr lang="en-US">
              <a:latin typeface="Times New Roman" panose="02020603050405020304" charset="0"/>
              <a:cs typeface="Times New Roman" panose="02020603050405020304" charset="0"/>
            </a:endParaRPr>
          </a:p>
          <a:p>
            <a:pPr marL="0" indent="0">
              <a:buNone/>
            </a:pPr>
            <a:r>
              <a:rPr lang="en-US" b="1" i="1" u="sng">
                <a:latin typeface="Times New Roman" panose="02020603050405020304" charset="0"/>
                <a:cs typeface="Times New Roman" panose="02020603050405020304" charset="0"/>
                <a:sym typeface="+mn-ea"/>
              </a:rPr>
              <a:t>solar panal (PV)</a:t>
            </a:r>
            <a:r>
              <a:rPr lang="en-US">
                <a:latin typeface="Times New Roman" panose="02020603050405020304" charset="0"/>
                <a:cs typeface="Times New Roman" panose="02020603050405020304" charset="0"/>
                <a:sym typeface="+mn-ea"/>
              </a:rPr>
              <a:t>= 310w</a:t>
            </a:r>
            <a:endParaRPr lang="en-US">
              <a:latin typeface="Times New Roman" panose="02020603050405020304" charset="0"/>
              <a:cs typeface="Times New Roman" panose="02020603050405020304" charset="0"/>
            </a:endParaRPr>
          </a:p>
          <a:p>
            <a:pPr marL="0" indent="0">
              <a:buNone/>
            </a:pPr>
            <a:r>
              <a:rPr lang="en-US" b="1" i="1" u="sng">
                <a:latin typeface="Times New Roman" panose="02020603050405020304" charset="0"/>
                <a:cs typeface="Times New Roman" panose="02020603050405020304" charset="0"/>
                <a:sym typeface="+mn-ea"/>
              </a:rPr>
              <a:t>Battery</a:t>
            </a:r>
            <a:r>
              <a:rPr lang="en-US">
                <a:latin typeface="Times New Roman" panose="02020603050405020304" charset="0"/>
                <a:cs typeface="Times New Roman" panose="02020603050405020304" charset="0"/>
                <a:sym typeface="+mn-ea"/>
              </a:rPr>
              <a:t>=1*external pump switch and 2*Mc4 Extension cable</a:t>
            </a:r>
            <a:endParaRPr lang="en-US">
              <a:latin typeface="Times New Roman" panose="02020603050405020304" charset="0"/>
              <a:cs typeface="Times New Roman" panose="02020603050405020304" charset="0"/>
            </a:endParaRPr>
          </a:p>
          <a:p>
            <a:pPr marL="0" indent="0">
              <a:buNone/>
            </a:pPr>
            <a:r>
              <a:rPr lang="en-US" b="1" i="1" u="sng">
                <a:latin typeface="Times New Roman" panose="02020603050405020304" charset="0"/>
                <a:cs typeface="Times New Roman" panose="02020603050405020304" charset="0"/>
                <a:sym typeface="+mn-ea"/>
              </a:rPr>
              <a:t>Lights</a:t>
            </a:r>
            <a:r>
              <a:rPr lang="en-US">
                <a:latin typeface="Times New Roman" panose="02020603050405020304" charset="0"/>
                <a:cs typeface="Times New Roman" panose="02020603050405020304" charset="0"/>
                <a:sym typeface="+mn-ea"/>
              </a:rPr>
              <a:t>=four LED light bulbs with 5m cable. </a:t>
            </a:r>
            <a:endParaRPr lang="en-US">
              <a:latin typeface="Times New Roman" panose="02020603050405020304" charset="0"/>
              <a:cs typeface="Times New Roman" panose="02020603050405020304" charset="0"/>
            </a:endParaRPr>
          </a:p>
          <a:p>
            <a:pPr marL="0" indent="0">
              <a:buNone/>
            </a:pPr>
            <a:r>
              <a:rPr lang="en-US" b="1" i="1" u="sng">
                <a:latin typeface="Times New Roman" panose="02020603050405020304" charset="0"/>
                <a:cs typeface="Times New Roman" panose="02020603050405020304" charset="0"/>
                <a:sym typeface="+mn-ea"/>
              </a:rPr>
              <a:t>Irrigation Fittings</a:t>
            </a:r>
            <a:r>
              <a:rPr lang="en-US">
                <a:latin typeface="Times New Roman" panose="02020603050405020304" charset="0"/>
                <a:cs typeface="Times New Roman" panose="02020603050405020304" charset="0"/>
                <a:sym typeface="+mn-ea"/>
              </a:rPr>
              <a:t>=3 butterflay sprinkiler and one jet sprinkler</a:t>
            </a:r>
          </a:p>
          <a:p>
            <a:pPr marL="0" indent="0">
              <a:buNone/>
            </a:pPr>
            <a:r>
              <a:rPr lang="en-US">
                <a:latin typeface="Times New Roman" panose="02020603050405020304" charset="0"/>
                <a:cs typeface="Times New Roman" panose="02020603050405020304" charset="0"/>
                <a:sym typeface="+mn-ea"/>
              </a:rPr>
              <a:t>Water Pipe= 50m of 25mm Pn10</a:t>
            </a:r>
            <a:endParaRPr lang="en-US">
              <a:latin typeface="Times New Roman" panose="02020603050405020304" charset="0"/>
              <a:cs typeface="Times New Roman" panose="02020603050405020304" charset="0"/>
            </a:endParaRPr>
          </a:p>
          <a:p>
            <a:endParaRPr lang="en-US">
              <a:latin typeface="Times New Roman" panose="02020603050405020304" charset="0"/>
              <a:cs typeface="Times New Roman" panose="02020603050405020304" charset="0"/>
            </a:endParaRPr>
          </a:p>
        </p:txBody>
      </p:sp>
      <p:pic>
        <p:nvPicPr>
          <p:cNvPr id="6" name="Content Placeholder 5"/>
          <p:cNvPicPr>
            <a:picLocks noGrp="1" noChangeAspect="1"/>
          </p:cNvPicPr>
          <p:nvPr>
            <p:ph sz="half" idx="2"/>
          </p:nvPr>
        </p:nvPicPr>
        <p:blipFill>
          <a:blip r:embed="rId3"/>
          <a:stretch>
            <a:fillRect/>
          </a:stretch>
        </p:blipFill>
        <p:spPr>
          <a:xfrm>
            <a:off x="6395720" y="2152650"/>
            <a:ext cx="4957445" cy="416687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 y="635"/>
            <a:ext cx="12191365" cy="1189355"/>
          </a:xfrm>
          <a:solidFill>
            <a:schemeClr val="tx1"/>
          </a:solidFill>
        </p:spPr>
        <p:txBody>
          <a:bodyPr/>
          <a:lstStyle/>
          <a:p>
            <a:pPr algn="ctr"/>
            <a:r>
              <a:rPr lang="en-US" dirty="0">
                <a:solidFill>
                  <a:schemeClr val="bg1"/>
                </a:solidFill>
                <a:latin typeface="Times New Roman" panose="02020603050405020304" charset="0"/>
                <a:cs typeface="Times New Roman" panose="02020603050405020304" charset="0"/>
              </a:rPr>
              <a:t>Rainmaker 2c Direct</a:t>
            </a:r>
          </a:p>
        </p:txBody>
      </p:sp>
      <p:sp>
        <p:nvSpPr>
          <p:cNvPr id="3" name="Content Placeholder 2"/>
          <p:cNvSpPr>
            <a:spLocks noGrp="1"/>
          </p:cNvSpPr>
          <p:nvPr>
            <p:ph sz="half" idx="1"/>
          </p:nvPr>
        </p:nvSpPr>
        <p:spPr/>
        <p:txBody>
          <a:bodyPr>
            <a:normAutofit lnSpcReduction="10000"/>
          </a:bodyPr>
          <a:lstStyle/>
          <a:p>
            <a:pPr marL="0" indent="0">
              <a:buNone/>
            </a:pPr>
            <a:r>
              <a:rPr lang="en-US" b="1" i="1" u="sng">
                <a:latin typeface="Times New Roman" panose="02020603050405020304" charset="0"/>
                <a:cs typeface="Times New Roman" panose="02020603050405020304" charset="0"/>
                <a:sym typeface="+mn-ea"/>
              </a:rPr>
              <a:t>Max Head</a:t>
            </a:r>
            <a:r>
              <a:rPr lang="en-US">
                <a:latin typeface="Times New Roman" panose="02020603050405020304" charset="0"/>
                <a:cs typeface="Times New Roman" panose="02020603050405020304" charset="0"/>
                <a:sym typeface="+mn-ea"/>
              </a:rPr>
              <a:t>=30meter</a:t>
            </a:r>
            <a:endParaRPr lang="en-US">
              <a:latin typeface="Times New Roman" panose="02020603050405020304" charset="0"/>
              <a:cs typeface="Times New Roman" panose="02020603050405020304" charset="0"/>
            </a:endParaRPr>
          </a:p>
          <a:p>
            <a:pPr marL="0" indent="0">
              <a:buNone/>
            </a:pPr>
            <a:r>
              <a:rPr lang="en-US" b="1" i="1" u="sng">
                <a:latin typeface="Times New Roman" panose="02020603050405020304" charset="0"/>
                <a:cs typeface="Times New Roman" panose="02020603050405020304" charset="0"/>
                <a:sym typeface="+mn-ea"/>
              </a:rPr>
              <a:t>Max flow Rate</a:t>
            </a:r>
            <a:r>
              <a:rPr lang="en-US">
                <a:latin typeface="Times New Roman" panose="02020603050405020304" charset="0"/>
                <a:cs typeface="Times New Roman" panose="02020603050405020304" charset="0"/>
                <a:sym typeface="+mn-ea"/>
              </a:rPr>
              <a:t>=2.8 m3/h</a:t>
            </a:r>
            <a:endParaRPr lang="en-US">
              <a:latin typeface="Times New Roman" panose="02020603050405020304" charset="0"/>
              <a:cs typeface="Times New Roman" panose="02020603050405020304" charset="0"/>
            </a:endParaRPr>
          </a:p>
          <a:p>
            <a:pPr marL="0" indent="0">
              <a:buNone/>
            </a:pPr>
            <a:r>
              <a:rPr lang="en-US" b="1" i="1" u="sng">
                <a:latin typeface="Times New Roman" panose="02020603050405020304" charset="0"/>
                <a:cs typeface="Times New Roman" panose="02020603050405020304" charset="0"/>
                <a:sym typeface="+mn-ea"/>
              </a:rPr>
              <a:t>solar panal (PV)</a:t>
            </a:r>
            <a:r>
              <a:rPr lang="en-US">
                <a:latin typeface="Times New Roman" panose="02020603050405020304" charset="0"/>
                <a:cs typeface="Times New Roman" panose="02020603050405020304" charset="0"/>
                <a:sym typeface="+mn-ea"/>
              </a:rPr>
              <a:t>= 620w</a:t>
            </a:r>
            <a:endParaRPr lang="en-US">
              <a:latin typeface="Times New Roman" panose="02020603050405020304" charset="0"/>
              <a:cs typeface="Times New Roman" panose="02020603050405020304" charset="0"/>
            </a:endParaRPr>
          </a:p>
          <a:p>
            <a:pPr marL="0" indent="0">
              <a:buNone/>
            </a:pPr>
            <a:r>
              <a:rPr lang="en-US" b="1" i="1" u="sng">
                <a:latin typeface="Times New Roman" panose="02020603050405020304" charset="0"/>
                <a:cs typeface="Times New Roman" panose="02020603050405020304" charset="0"/>
                <a:sym typeface="+mn-ea"/>
              </a:rPr>
              <a:t>Battery</a:t>
            </a:r>
            <a:r>
              <a:rPr lang="en-US">
                <a:latin typeface="Times New Roman" panose="02020603050405020304" charset="0"/>
                <a:cs typeface="Times New Roman" panose="02020603050405020304" charset="0"/>
                <a:sym typeface="+mn-ea"/>
              </a:rPr>
              <a:t>=1*external pump switch and 2*Mc4 Extension cable</a:t>
            </a:r>
            <a:endParaRPr lang="en-US">
              <a:latin typeface="Times New Roman" panose="02020603050405020304" charset="0"/>
              <a:cs typeface="Times New Roman" panose="02020603050405020304" charset="0"/>
            </a:endParaRPr>
          </a:p>
          <a:p>
            <a:pPr marL="0" indent="0">
              <a:buNone/>
            </a:pPr>
            <a:r>
              <a:rPr lang="en-US" b="1" i="1" u="sng">
                <a:latin typeface="Times New Roman" panose="02020603050405020304" charset="0"/>
                <a:cs typeface="Times New Roman" panose="02020603050405020304" charset="0"/>
                <a:sym typeface="+mn-ea"/>
              </a:rPr>
              <a:t>Lights</a:t>
            </a:r>
            <a:r>
              <a:rPr lang="en-US">
                <a:latin typeface="Times New Roman" panose="02020603050405020304" charset="0"/>
                <a:cs typeface="Times New Roman" panose="02020603050405020304" charset="0"/>
                <a:sym typeface="+mn-ea"/>
              </a:rPr>
              <a:t>=four LED light bulbs with 5m cable. </a:t>
            </a:r>
            <a:endParaRPr lang="en-US">
              <a:latin typeface="Times New Roman" panose="02020603050405020304" charset="0"/>
              <a:cs typeface="Times New Roman" panose="02020603050405020304" charset="0"/>
            </a:endParaRPr>
          </a:p>
          <a:p>
            <a:pPr marL="0" indent="0">
              <a:buNone/>
            </a:pPr>
            <a:r>
              <a:rPr lang="en-US" b="1" i="1" u="sng">
                <a:latin typeface="Times New Roman" panose="02020603050405020304" charset="0"/>
                <a:cs typeface="Times New Roman" panose="02020603050405020304" charset="0"/>
                <a:sym typeface="+mn-ea"/>
              </a:rPr>
              <a:t>Irrigation Fittings</a:t>
            </a:r>
            <a:r>
              <a:rPr lang="en-US">
                <a:latin typeface="Times New Roman" panose="02020603050405020304" charset="0"/>
                <a:cs typeface="Times New Roman" panose="02020603050405020304" charset="0"/>
                <a:sym typeface="+mn-ea"/>
              </a:rPr>
              <a:t>=3 butterflay sprinkiler and one jet sprinkler</a:t>
            </a:r>
          </a:p>
          <a:p>
            <a:pPr marL="0" indent="0">
              <a:buNone/>
            </a:pPr>
            <a:r>
              <a:rPr lang="en-US">
                <a:latin typeface="Times New Roman" panose="02020603050405020304" charset="0"/>
                <a:cs typeface="Times New Roman" panose="02020603050405020304" charset="0"/>
                <a:sym typeface="+mn-ea"/>
              </a:rPr>
              <a:t>Water Pipe= 50m of 40mm Pn10</a:t>
            </a:r>
            <a:endParaRPr lang="en-US">
              <a:latin typeface="Times New Roman" panose="02020603050405020304" charset="0"/>
              <a:cs typeface="Times New Roman" panose="02020603050405020304" charset="0"/>
            </a:endParaRPr>
          </a:p>
        </p:txBody>
      </p:sp>
      <p:pic>
        <p:nvPicPr>
          <p:cNvPr id="307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89964" y="1306585"/>
            <a:ext cx="5403272" cy="540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bel Theme">
  <a:themeElements>
    <a:clrScheme name="Abel personal">
      <a:dk1>
        <a:sysClr val="windowText" lastClr="000000"/>
      </a:dk1>
      <a:lt1>
        <a:sysClr val="window" lastClr="FFFFFF"/>
      </a:lt1>
      <a:dk2>
        <a:srgbClr val="53565A"/>
      </a:dk2>
      <a:lt2>
        <a:srgbClr val="D0D0CE"/>
      </a:lt2>
      <a:accent1>
        <a:srgbClr val="366E88"/>
      </a:accent1>
      <a:accent2>
        <a:srgbClr val="A5D3DD"/>
      </a:accent2>
      <a:accent3>
        <a:srgbClr val="F2E4E1"/>
      </a:accent3>
      <a:accent4>
        <a:srgbClr val="FA9C69"/>
      </a:accent4>
      <a:accent5>
        <a:srgbClr val="44546A"/>
      </a:accent5>
      <a:accent6>
        <a:srgbClr val="F8BEB3"/>
      </a:accent6>
      <a:hlink>
        <a:srgbClr val="7488A6"/>
      </a:hlink>
      <a:folHlink>
        <a:srgbClr val="ADB9CA"/>
      </a:folHlink>
    </a:clrScheme>
    <a:fontScheme name="Abel Font">
      <a:majorFont>
        <a:latin typeface="Montserrat"/>
        <a:ea typeface=""/>
        <a:cs typeface=""/>
      </a:majorFont>
      <a:minorFont>
        <a:latin typeface="work sans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Abel Theme</Template>
  <TotalTime>286</TotalTime>
  <Words>806</Words>
  <Application>Microsoft Office PowerPoint</Application>
  <PresentationFormat>Widescreen</PresentationFormat>
  <Paragraphs>173</Paragraphs>
  <Slides>30</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vt:lpstr>
      <vt:lpstr>Calibri</vt:lpstr>
      <vt:lpstr>Montserrat</vt:lpstr>
      <vt:lpstr>Myriad Pro</vt:lpstr>
      <vt:lpstr>Myriad Pro Black</vt:lpstr>
      <vt:lpstr>Myriad Pro Light</vt:lpstr>
      <vt:lpstr>Roboto</vt:lpstr>
      <vt:lpstr>Tahoma</vt:lpstr>
      <vt:lpstr>Times New Roman</vt:lpstr>
      <vt:lpstr>Verdana</vt:lpstr>
      <vt:lpstr>work sans regular</vt:lpstr>
      <vt:lpstr>Abel Theme</vt:lpstr>
      <vt:lpstr>PowerPoint Presentation</vt:lpstr>
      <vt:lpstr>PowerPoint Presentation</vt:lpstr>
      <vt:lpstr>About Solar village</vt:lpstr>
      <vt:lpstr>Our core values</vt:lpstr>
      <vt:lpstr>Area of work</vt:lpstr>
      <vt:lpstr>Our Products</vt:lpstr>
      <vt:lpstr>Rainmaker 2S with Battery </vt:lpstr>
      <vt:lpstr>Rainmaker 2c with Battery </vt:lpstr>
      <vt:lpstr>Rainmaker 2c Direct</vt:lpstr>
      <vt:lpstr>Surface pump</vt:lpstr>
      <vt:lpstr>PowerPoint Presentation</vt:lpstr>
      <vt:lpstr>     Cont...</vt:lpstr>
      <vt:lpstr>Company Structure</vt:lpstr>
      <vt:lpstr>PowerPoint Presentation</vt:lpstr>
      <vt:lpstr>Training in Sidama and SNNP Regions</vt:lpstr>
      <vt:lpstr>Training in Amhara Region, (practically and teoretically)</vt:lpstr>
      <vt:lpstr>PowerPoint Presentation</vt:lpstr>
      <vt:lpstr>Job oppourtunity for Youths </vt:lpstr>
      <vt:lpstr>Installation</vt:lpstr>
      <vt:lpstr>Oromia Region, Jimma and Ada’a woreda(solar powered pump and watersaving technology</vt:lpstr>
      <vt:lpstr> Solar surface pumps  installed in Jimma. Financed by EOC-DICAC</vt:lpstr>
      <vt:lpstr>PowerPoint Presentation</vt:lpstr>
      <vt:lpstr>Sidama Region, Hawasa Zuria or Dela woreda (solar powered pump with water saving technology installation)</vt:lpstr>
      <vt:lpstr>SNNP Region, Mareko woreda and lanforo wereda (solar powered pump with water saving technology installation)</vt:lpstr>
      <vt:lpstr>Amhara Region,Fogera woreda (solar pump and water saving technology.</vt:lpstr>
      <vt:lpstr>Testimonials</vt:lpstr>
      <vt:lpstr>Cont…</vt:lpstr>
      <vt:lpstr>        Solar assembly plant project</vt:lpstr>
      <vt:lpstr>PowerPoint Presentation</vt:lpstr>
      <vt:lpstr>Our Partners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MICRO FARMING &amp;  FARMERS TRAINING FACLITIES</dc:title>
  <dc:creator>Abel  Endrias</dc:creator>
  <cp:lastModifiedBy>solarvillage2023@gmail.com</cp:lastModifiedBy>
  <cp:revision>70</cp:revision>
  <dcterms:created xsi:type="dcterms:W3CDTF">2023-01-22T15:41:00Z</dcterms:created>
  <dcterms:modified xsi:type="dcterms:W3CDTF">2025-08-29T12:21:24Z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8E21B77EDDD34351B97CEA2A9ECA6DD4_13</vt:lpwstr>
  </property>
  <property fmtid="{D5CDD505-2E9C-101B-9397-08002B2CF9AE}" pid="3" name="KSOProductBuildVer">
    <vt:lpwstr>1033-12.2.0.18911</vt:lpwstr>
  </property>
</Properties>
</file>